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8"/>
  </p:notesMasterIdLst>
  <p:handoutMasterIdLst>
    <p:handoutMasterId r:id="rId79"/>
  </p:handoutMasterIdLst>
  <p:sldIdLst>
    <p:sldId id="256" r:id="rId4"/>
    <p:sldId id="751" r:id="rId5"/>
    <p:sldId id="844" r:id="rId6"/>
    <p:sldId id="279" r:id="rId7"/>
    <p:sldId id="759" r:id="rId9"/>
    <p:sldId id="760" r:id="rId10"/>
    <p:sldId id="781" r:id="rId11"/>
    <p:sldId id="941" r:id="rId12"/>
    <p:sldId id="896" r:id="rId13"/>
    <p:sldId id="921" r:id="rId14"/>
    <p:sldId id="920" r:id="rId15"/>
    <p:sldId id="922" r:id="rId16"/>
    <p:sldId id="923" r:id="rId17"/>
    <p:sldId id="924" r:id="rId18"/>
    <p:sldId id="925" r:id="rId19"/>
    <p:sldId id="926" r:id="rId20"/>
    <p:sldId id="927" r:id="rId21"/>
    <p:sldId id="938" r:id="rId22"/>
    <p:sldId id="928" r:id="rId23"/>
    <p:sldId id="929" r:id="rId24"/>
    <p:sldId id="930" r:id="rId25"/>
    <p:sldId id="932" r:id="rId26"/>
    <p:sldId id="934" r:id="rId27"/>
    <p:sldId id="939" r:id="rId28"/>
    <p:sldId id="935" r:id="rId29"/>
    <p:sldId id="940" r:id="rId30"/>
    <p:sldId id="936" r:id="rId31"/>
    <p:sldId id="897" r:id="rId32"/>
    <p:sldId id="901" r:id="rId33"/>
    <p:sldId id="902" r:id="rId34"/>
    <p:sldId id="973" r:id="rId35"/>
    <p:sldId id="942" r:id="rId36"/>
    <p:sldId id="943" r:id="rId37"/>
    <p:sldId id="903" r:id="rId38"/>
    <p:sldId id="904" r:id="rId39"/>
    <p:sldId id="944" r:id="rId40"/>
    <p:sldId id="905" r:id="rId41"/>
    <p:sldId id="946" r:id="rId42"/>
    <p:sldId id="945" r:id="rId43"/>
    <p:sldId id="906" r:id="rId44"/>
    <p:sldId id="907" r:id="rId45"/>
    <p:sldId id="908" r:id="rId46"/>
    <p:sldId id="947" r:id="rId47"/>
    <p:sldId id="948" r:id="rId48"/>
    <p:sldId id="949" r:id="rId49"/>
    <p:sldId id="909" r:id="rId50"/>
    <p:sldId id="950" r:id="rId51"/>
    <p:sldId id="910" r:id="rId52"/>
    <p:sldId id="951" r:id="rId53"/>
    <p:sldId id="911" r:id="rId54"/>
    <p:sldId id="952" r:id="rId55"/>
    <p:sldId id="953" r:id="rId56"/>
    <p:sldId id="954" r:id="rId57"/>
    <p:sldId id="955" r:id="rId58"/>
    <p:sldId id="971" r:id="rId59"/>
    <p:sldId id="956" r:id="rId60"/>
    <p:sldId id="957" r:id="rId61"/>
    <p:sldId id="958" r:id="rId62"/>
    <p:sldId id="959" r:id="rId63"/>
    <p:sldId id="960" r:id="rId64"/>
    <p:sldId id="961" r:id="rId65"/>
    <p:sldId id="962" r:id="rId66"/>
    <p:sldId id="963" r:id="rId67"/>
    <p:sldId id="964" r:id="rId68"/>
    <p:sldId id="965" r:id="rId69"/>
    <p:sldId id="966" r:id="rId70"/>
    <p:sldId id="972" r:id="rId71"/>
    <p:sldId id="967" r:id="rId72"/>
    <p:sldId id="968" r:id="rId73"/>
    <p:sldId id="969" r:id="rId74"/>
    <p:sldId id="970" r:id="rId75"/>
    <p:sldId id="974" r:id="rId76"/>
    <p:sldId id="975" r:id="rId77"/>
    <p:sldId id="270" r:id="rId78"/>
  </p:sldIdLst>
  <p:sldSz cx="12192000" cy="6858000"/>
  <p:notesSz cx="7103745" cy="10234295"/>
  <p:embeddedFontLst>
    <p:embeddedFont>
      <p:font typeface="黑体" panose="02010609060101010101" charset="-122"/>
      <p:regular r:id="rId84"/>
    </p:embeddedFont>
    <p:embeddedFont>
      <p:font typeface="微软雅黑" panose="020B0503020204020204" charset="-122"/>
      <p:regular r:id="rId85"/>
    </p:embeddedFont>
    <p:embeddedFont>
      <p:font typeface="华文细黑" panose="02010600040101010101" charset="-122"/>
      <p:regular r:id="rId86"/>
    </p:embeddedFont>
    <p:embeddedFont>
      <p:font typeface="楷体_GB2312" panose="02010609030101010101" pitchFamily="49" charset="-122"/>
      <p:regular r:id="rId8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DAE3F3"/>
    <a:srgbClr val="F3B96D"/>
    <a:srgbClr val="8EC0B9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81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582" y="60"/>
      </p:cViewPr>
      <p:guideLst>
        <p:guide orient="horz" pos="219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7" Type="http://schemas.openxmlformats.org/officeDocument/2006/relationships/font" Target="fonts/font4.fntdata"/><Relationship Id="rId86" Type="http://schemas.openxmlformats.org/officeDocument/2006/relationships/font" Target="fonts/font3.fntdata"/><Relationship Id="rId85" Type="http://schemas.openxmlformats.org/officeDocument/2006/relationships/font" Target="fonts/font2.fntdata"/><Relationship Id="rId84" Type="http://schemas.openxmlformats.org/officeDocument/2006/relationships/font" Target="fonts/font1.fntdata"/><Relationship Id="rId83" Type="http://schemas.openxmlformats.org/officeDocument/2006/relationships/commentAuthors" Target="commentAuthors.xml"/><Relationship Id="rId82" Type="http://schemas.openxmlformats.org/officeDocument/2006/relationships/tableStyles" Target="tableStyles.xml"/><Relationship Id="rId81" Type="http://schemas.openxmlformats.org/officeDocument/2006/relationships/viewProps" Target="viewProps.xml"/><Relationship Id="rId80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9" Type="http://schemas.openxmlformats.org/officeDocument/2006/relationships/handoutMaster" Target="handoutMasters/handoutMaster1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4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0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1.pn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2.png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5.jpeg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6.jpeg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5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6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31.png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9.xml"/><Relationship Id="rId1" Type="http://schemas.openxmlformats.org/officeDocument/2006/relationships/tags" Target="../tags/tag9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临床医学概论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中</a:t>
              </a:r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南大学出</a:t>
              </a:r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219200" y="1219200"/>
            <a:ext cx="7924800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3600" b="1" smtClean="0">
                <a:solidFill>
                  <a:srgbClr val="FF3300"/>
                </a:solidFill>
                <a:ea typeface="宋体" panose="02010600030101010101" pitchFamily="2" charset="-122"/>
              </a:rPr>
              <a:t>（一）病因和发病机制</a:t>
            </a:r>
            <a:endParaRPr lang="zh-CN" altLang="en-US" sz="3600" b="1">
              <a:solidFill>
                <a:srgbClr val="FF3300"/>
              </a:solidFill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3200" smtClean="0">
                <a:ea typeface="宋体" panose="02010600030101010101" pitchFamily="2" charset="-122"/>
              </a:rPr>
              <a:t>1</a:t>
            </a:r>
            <a:r>
              <a:rPr lang="zh-CN" altLang="en-US" sz="3200">
                <a:ea typeface="宋体" panose="02010600030101010101" pitchFamily="2" charset="-122"/>
              </a:rPr>
              <a:t>．遗传因素  </a:t>
            </a:r>
            <a:r>
              <a:rPr lang="en-US" altLang="zh-CN" sz="3200">
                <a:ea typeface="宋体" panose="02010600030101010101" pitchFamily="2" charset="-122"/>
              </a:rPr>
              <a:t>GD</a:t>
            </a:r>
            <a:r>
              <a:rPr lang="zh-CN" altLang="en-US" sz="3200">
                <a:ea typeface="宋体" panose="02010600030101010101" pitchFamily="2" charset="-122"/>
              </a:rPr>
              <a:t>有明显的遗传倾向</a:t>
            </a:r>
            <a:r>
              <a:rPr lang="zh-CN" altLang="en-US" sz="3200" smtClean="0">
                <a:ea typeface="宋体" panose="02010600030101010101" pitchFamily="2" charset="-122"/>
              </a:rPr>
              <a:t>，同卵双生子患病的一致性明显高于单卵双生子。</a:t>
            </a:r>
            <a:endParaRPr lang="zh-CN" altLang="en-US" sz="320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3200">
                <a:ea typeface="宋体" panose="02010600030101010101" pitchFamily="2" charset="-122"/>
              </a:rPr>
              <a:t>2</a:t>
            </a:r>
            <a:r>
              <a:rPr lang="zh-CN" altLang="en-US" sz="3200" smtClean="0">
                <a:ea typeface="宋体" panose="02010600030101010101" pitchFamily="2" charset="-122"/>
              </a:rPr>
              <a:t>．自身免</a:t>
            </a:r>
            <a:r>
              <a:rPr lang="zh-CN" altLang="en-US" sz="3200">
                <a:ea typeface="宋体" panose="02010600030101010101" pitchFamily="2" charset="-122"/>
              </a:rPr>
              <a:t>疫因素  </a:t>
            </a:r>
            <a:r>
              <a:rPr lang="en-US" altLang="zh-CN" sz="3200">
                <a:ea typeface="宋体" panose="02010600030101010101" pitchFamily="2" charset="-122"/>
              </a:rPr>
              <a:t>GD</a:t>
            </a:r>
            <a:r>
              <a:rPr lang="zh-CN" altLang="en-US" sz="3200">
                <a:ea typeface="宋体" panose="02010600030101010101" pitchFamily="2" charset="-122"/>
              </a:rPr>
              <a:t>的发病与体液免疫较明显。最明显的体液免疫特征是在病人的血清中存在甲状腺细胞</a:t>
            </a:r>
            <a:r>
              <a:rPr lang="en-US" altLang="zh-CN" sz="3200">
                <a:ea typeface="宋体" panose="02010600030101010101" pitchFamily="2" charset="-122"/>
              </a:rPr>
              <a:t>TSH</a:t>
            </a:r>
            <a:r>
              <a:rPr lang="zh-CN" altLang="en-US" sz="3200">
                <a:ea typeface="宋体" panose="02010600030101010101" pitchFamily="2" charset="-122"/>
              </a:rPr>
              <a:t>受体的特异性抗自身抗体，即</a:t>
            </a:r>
            <a:r>
              <a:rPr lang="en-US" altLang="zh-CN" sz="3200">
                <a:ea typeface="宋体" panose="02010600030101010101" pitchFamily="2" charset="-122"/>
              </a:rPr>
              <a:t>TSH</a:t>
            </a:r>
            <a:r>
              <a:rPr lang="zh-CN" altLang="en-US" sz="3200">
                <a:ea typeface="宋体" panose="02010600030101010101" pitchFamily="2" charset="-122"/>
              </a:rPr>
              <a:t>受体抗体（</a:t>
            </a:r>
            <a:r>
              <a:rPr lang="en-US" altLang="zh-CN" sz="3200">
                <a:ea typeface="宋体" panose="02010600030101010101" pitchFamily="2" charset="-122"/>
              </a:rPr>
              <a:t>TRAb</a:t>
            </a:r>
            <a:r>
              <a:rPr lang="zh-CN" altLang="en-US" sz="3200">
                <a:ea typeface="宋体" panose="02010600030101010101" pitchFamily="2" charset="-122"/>
              </a:rPr>
              <a:t>）。</a:t>
            </a:r>
            <a:endParaRPr lang="zh-CN" altLang="en-US" sz="320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3200">
                <a:ea typeface="宋体" panose="02010600030101010101" pitchFamily="2" charset="-122"/>
              </a:rPr>
              <a:t>3</a:t>
            </a:r>
            <a:r>
              <a:rPr lang="zh-CN" altLang="en-US" sz="3200" smtClean="0">
                <a:ea typeface="宋体" panose="02010600030101010101" pitchFamily="2" charset="-122"/>
              </a:rPr>
              <a:t>．应激因</a:t>
            </a:r>
            <a:r>
              <a:rPr lang="zh-CN" altLang="en-US" sz="3200">
                <a:ea typeface="宋体" panose="02010600030101010101" pitchFamily="2" charset="-122"/>
              </a:rPr>
              <a:t>素  如精神刺激、感染、创伤等。</a:t>
            </a:r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6370380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ts val="1000"/>
              </a:spcBef>
              <a:buSzPct val="100000"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一、甲状腺功能亢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进症</a:t>
            </a:r>
            <a:r>
              <a:rPr lang="en-US" altLang="zh-CN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-Graves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病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524000" y="1524000"/>
            <a:ext cx="7239000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3300"/>
                </a:solidFill>
                <a:ea typeface="宋体" panose="02010600030101010101" pitchFamily="2" charset="-122"/>
              </a:rPr>
              <a:t>（二）临床表现</a:t>
            </a:r>
            <a:endParaRPr lang="zh-CN" altLang="en-US" sz="3600" b="1">
              <a:solidFill>
                <a:srgbClr val="FF3300"/>
              </a:solidFill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3200">
                <a:ea typeface="宋体" panose="02010600030101010101" pitchFamily="2" charset="-122"/>
              </a:rPr>
              <a:t>1</a:t>
            </a:r>
            <a:r>
              <a:rPr lang="zh-CN" altLang="en-US" sz="3200" smtClean="0">
                <a:ea typeface="宋体" panose="02010600030101010101" pitchFamily="2" charset="-122"/>
              </a:rPr>
              <a:t>．</a:t>
            </a:r>
            <a:r>
              <a:rPr lang="zh-CN" altLang="en-US" sz="3200">
                <a:ea typeface="宋体" panose="02010600030101010101" pitchFamily="2" charset="-122"/>
              </a:rPr>
              <a:t>甲状</a:t>
            </a:r>
            <a:r>
              <a:rPr lang="zh-CN" altLang="en-US" sz="3200" smtClean="0">
                <a:ea typeface="宋体" panose="02010600030101010101" pitchFamily="2" charset="-122"/>
              </a:rPr>
              <a:t>腺激素分</a:t>
            </a:r>
            <a:r>
              <a:rPr lang="zh-CN" altLang="en-US" sz="3200">
                <a:ea typeface="宋体" panose="02010600030101010101" pitchFamily="2" charset="-122"/>
              </a:rPr>
              <a:t>泌过</a:t>
            </a:r>
            <a:r>
              <a:rPr lang="zh-CN" altLang="en-US" sz="3200" smtClean="0">
                <a:ea typeface="宋体" panose="02010600030101010101" pitchFamily="2" charset="-122"/>
              </a:rPr>
              <a:t>多综合征</a:t>
            </a:r>
            <a:endParaRPr lang="zh-CN" altLang="en-US" sz="320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3200">
                <a:ea typeface="宋体" panose="02010600030101010101" pitchFamily="2" charset="-122"/>
              </a:rPr>
              <a:t>2</a:t>
            </a:r>
            <a:r>
              <a:rPr lang="zh-CN" altLang="en-US" sz="3200" smtClean="0">
                <a:ea typeface="宋体" panose="02010600030101010101" pitchFamily="2" charset="-122"/>
              </a:rPr>
              <a:t>．甲</a:t>
            </a:r>
            <a:r>
              <a:rPr lang="zh-CN" altLang="en-US" sz="3200">
                <a:ea typeface="宋体" panose="02010600030101010101" pitchFamily="2" charset="-122"/>
              </a:rPr>
              <a:t>状腺</a:t>
            </a:r>
            <a:r>
              <a:rPr lang="zh-CN" altLang="en-US" sz="3200" smtClean="0">
                <a:ea typeface="宋体" panose="02010600030101010101" pitchFamily="2" charset="-122"/>
              </a:rPr>
              <a:t>肿大</a:t>
            </a:r>
            <a:endParaRPr lang="zh-CN" altLang="en-US" sz="320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3200">
                <a:ea typeface="宋体" panose="02010600030101010101" pitchFamily="2" charset="-122"/>
              </a:rPr>
              <a:t>3</a:t>
            </a:r>
            <a:r>
              <a:rPr lang="zh-CN" altLang="en-US" sz="3200" smtClean="0">
                <a:ea typeface="宋体" panose="02010600030101010101" pitchFamily="2" charset="-122"/>
              </a:rPr>
              <a:t>．突眼征</a:t>
            </a:r>
            <a:endParaRPr lang="zh-CN" altLang="en-US" sz="320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3200">
                <a:ea typeface="宋体" panose="02010600030101010101" pitchFamily="2" charset="-122"/>
              </a:rPr>
              <a:t>4</a:t>
            </a:r>
            <a:r>
              <a:rPr lang="zh-CN" altLang="en-US" sz="3200" smtClean="0">
                <a:ea typeface="宋体" panose="02010600030101010101" pitchFamily="2" charset="-122"/>
              </a:rPr>
              <a:t>．甲状腺皮肤病</a:t>
            </a:r>
            <a:endParaRPr lang="en-US" altLang="zh-CN" sz="3200" smtClean="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3200" smtClean="0">
                <a:ea typeface="宋体" panose="02010600030101010101" pitchFamily="2" charset="-122"/>
              </a:rPr>
              <a:t>5.  </a:t>
            </a:r>
            <a:r>
              <a:rPr lang="zh-CN" altLang="en-US" sz="3200" smtClean="0">
                <a:ea typeface="宋体" panose="02010600030101010101" pitchFamily="2" charset="-122"/>
              </a:rPr>
              <a:t>老年性甲亢</a:t>
            </a:r>
            <a:endParaRPr lang="en-US" altLang="zh-CN" sz="3200" smtClean="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3200" smtClean="0">
                <a:ea typeface="宋体" panose="02010600030101010101" pitchFamily="2" charset="-122"/>
              </a:rPr>
              <a:t>6.</a:t>
            </a:r>
            <a:r>
              <a:rPr lang="zh-CN" altLang="en-US" sz="3200" smtClean="0">
                <a:ea typeface="宋体" panose="02010600030101010101" pitchFamily="2" charset="-122"/>
              </a:rPr>
              <a:t> </a:t>
            </a:r>
            <a:r>
              <a:rPr lang="zh-CN" altLang="en-US" sz="3200">
                <a:ea typeface="宋体" panose="02010600030101010101" pitchFamily="2" charset="-122"/>
              </a:rPr>
              <a:t>甲状腺危象。</a:t>
            </a:r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6370380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ts val="1000"/>
              </a:spcBef>
              <a:buSzPct val="100000"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一、甲状腺功能亢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进症</a:t>
            </a:r>
            <a:r>
              <a:rPr lang="en-US" altLang="zh-CN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-Graves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病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48859"/>
          <p:cNvGrpSpPr/>
          <p:nvPr/>
        </p:nvGrpSpPr>
        <p:grpSpPr bwMode="auto">
          <a:xfrm>
            <a:off x="323850" y="2133600"/>
            <a:ext cx="2736850" cy="2303463"/>
            <a:chOff x="670" y="1707"/>
            <a:chExt cx="1212" cy="988"/>
          </a:xfrm>
        </p:grpSpPr>
        <p:sp>
          <p:nvSpPr>
            <p:cNvPr id="4" name="圆柱形 248860"/>
            <p:cNvSpPr>
              <a:spLocks noChangeArrowheads="1"/>
            </p:cNvSpPr>
            <p:nvPr/>
          </p:nvSpPr>
          <p:spPr bwMode="auto">
            <a:xfrm>
              <a:off x="720" y="2336"/>
              <a:ext cx="1045" cy="359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475E00"/>
                </a:gs>
                <a:gs pos="50000">
                  <a:schemeClr val="folHlink"/>
                </a:gs>
                <a:gs pos="100000">
                  <a:srgbClr val="475E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" name="圆柱形 248861"/>
            <p:cNvSpPr>
              <a:spLocks noChangeArrowheads="1"/>
            </p:cNvSpPr>
            <p:nvPr/>
          </p:nvSpPr>
          <p:spPr bwMode="auto">
            <a:xfrm>
              <a:off x="720" y="2021"/>
              <a:ext cx="1045" cy="360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475E00"/>
                </a:gs>
                <a:gs pos="50000">
                  <a:schemeClr val="folHlink"/>
                </a:gs>
                <a:gs pos="100000">
                  <a:srgbClr val="475E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" name="圆柱形 248862"/>
            <p:cNvSpPr>
              <a:spLocks noChangeArrowheads="1"/>
            </p:cNvSpPr>
            <p:nvPr/>
          </p:nvSpPr>
          <p:spPr bwMode="auto">
            <a:xfrm>
              <a:off x="720" y="1707"/>
              <a:ext cx="1045" cy="359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475E00"/>
                </a:gs>
                <a:gs pos="50000">
                  <a:schemeClr val="folHlink"/>
                </a:gs>
                <a:gs pos="100000">
                  <a:srgbClr val="475E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" name="文本框 248863"/>
            <p:cNvSpPr txBox="1">
              <a:spLocks noChangeArrowheads="1"/>
            </p:cNvSpPr>
            <p:nvPr/>
          </p:nvSpPr>
          <p:spPr bwMode="auto">
            <a:xfrm>
              <a:off x="854" y="1781"/>
              <a:ext cx="892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2400" b="1">
                  <a:ea typeface="楷体_GB2312" panose="02010609030101010101" pitchFamily="49" charset="-122"/>
                </a:rPr>
                <a:t>怕热、多汗</a:t>
              </a:r>
              <a:endParaRPr lang="zh-CN" altLang="en-US" sz="2400" b="1">
                <a:ea typeface="楷体_GB2312" panose="02010609030101010101" pitchFamily="49" charset="-122"/>
              </a:endParaRPr>
            </a:p>
          </p:txBody>
        </p:sp>
        <p:sp>
          <p:nvSpPr>
            <p:cNvPr id="8" name="文本框 248864"/>
            <p:cNvSpPr txBox="1">
              <a:spLocks noChangeArrowheads="1"/>
            </p:cNvSpPr>
            <p:nvPr/>
          </p:nvSpPr>
          <p:spPr bwMode="auto">
            <a:xfrm>
              <a:off x="670" y="2403"/>
              <a:ext cx="1212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2400" b="1">
                  <a:ea typeface="楷体_GB2312" panose="02010609030101010101" pitchFamily="49" charset="-122"/>
                </a:rPr>
                <a:t>疲乏无力</a:t>
              </a:r>
              <a:endParaRPr lang="zh-CN" altLang="en-US" sz="2400" b="1">
                <a:ea typeface="楷体_GB2312" panose="02010609030101010101" pitchFamily="49" charset="-122"/>
              </a:endParaRPr>
            </a:p>
          </p:txBody>
        </p:sp>
        <p:sp>
          <p:nvSpPr>
            <p:cNvPr id="9" name="文本框 248865"/>
            <p:cNvSpPr txBox="1">
              <a:spLocks noChangeArrowheads="1"/>
            </p:cNvSpPr>
            <p:nvPr/>
          </p:nvSpPr>
          <p:spPr bwMode="auto">
            <a:xfrm>
              <a:off x="959" y="2099"/>
              <a:ext cx="651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2400" b="1">
                  <a:ea typeface="楷体_GB2312" panose="02010609030101010101" pitchFamily="49" charset="-122"/>
                </a:rPr>
                <a:t>皮肤湿润</a:t>
              </a:r>
              <a:endParaRPr lang="zh-CN" altLang="en-US" sz="2400" b="1">
                <a:ea typeface="楷体_GB2312" panose="02010609030101010101" pitchFamily="49" charset="-122"/>
              </a:endParaRPr>
            </a:p>
          </p:txBody>
        </p:sp>
      </p:grpSp>
      <p:grpSp>
        <p:nvGrpSpPr>
          <p:cNvPr id="10" name="组合 248842"/>
          <p:cNvGrpSpPr/>
          <p:nvPr/>
        </p:nvGrpSpPr>
        <p:grpSpPr bwMode="auto">
          <a:xfrm>
            <a:off x="2954396" y="2181225"/>
            <a:ext cx="2900363" cy="2400300"/>
            <a:chOff x="1882" y="1389"/>
            <a:chExt cx="1827" cy="1512"/>
          </a:xfrm>
        </p:grpSpPr>
        <p:sp>
          <p:nvSpPr>
            <p:cNvPr id="11" name="上箭头 248843"/>
            <p:cNvSpPr>
              <a:spLocks noChangeArrowheads="1"/>
            </p:cNvSpPr>
            <p:nvPr/>
          </p:nvSpPr>
          <p:spPr bwMode="auto">
            <a:xfrm rot="16200000" flipH="1">
              <a:off x="1829" y="2048"/>
              <a:ext cx="290" cy="187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rgbClr val="9B9B9B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2" name="上箭头 248844"/>
            <p:cNvSpPr>
              <a:spLocks noChangeArrowheads="1"/>
            </p:cNvSpPr>
            <p:nvPr/>
          </p:nvSpPr>
          <p:spPr bwMode="auto">
            <a:xfrm rot="5400000" flipH="1">
              <a:off x="3469" y="2017"/>
              <a:ext cx="289" cy="187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rgbClr val="9B9B9B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3" name="椭圆 248845"/>
            <p:cNvSpPr>
              <a:spLocks noChangeArrowheads="1"/>
            </p:cNvSpPr>
            <p:nvPr/>
          </p:nvSpPr>
          <p:spPr bwMode="auto">
            <a:xfrm>
              <a:off x="2069" y="1389"/>
              <a:ext cx="1465" cy="1512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>
              <a:solidFill>
                <a:schemeClr val="bg1"/>
              </a:solidFill>
              <a:rou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4" name="椭圆 248846"/>
            <p:cNvSpPr>
              <a:spLocks noChangeArrowheads="1"/>
            </p:cNvSpPr>
            <p:nvPr/>
          </p:nvSpPr>
          <p:spPr bwMode="auto">
            <a:xfrm>
              <a:off x="2152" y="1474"/>
              <a:ext cx="1298" cy="1339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" name="椭圆 248847"/>
            <p:cNvSpPr>
              <a:spLocks noChangeArrowheads="1"/>
            </p:cNvSpPr>
            <p:nvPr/>
          </p:nvSpPr>
          <p:spPr bwMode="auto">
            <a:xfrm>
              <a:off x="2229" y="1554"/>
              <a:ext cx="1144" cy="118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chemeClr val="hlink"/>
                </a:gs>
                <a:gs pos="100000">
                  <a:srgbClr val="FFFFFF"/>
                </a:gs>
              </a:gsLst>
              <a:lin ang="2700000" scaled="1"/>
            </a:gradFill>
            <a:ln w="38100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6" name="椭圆 248848"/>
            <p:cNvSpPr>
              <a:spLocks noChangeArrowheads="1"/>
            </p:cNvSpPr>
            <p:nvPr/>
          </p:nvSpPr>
          <p:spPr bwMode="auto">
            <a:xfrm>
              <a:off x="2229" y="1554"/>
              <a:ext cx="1144" cy="1183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" name="椭圆 248849"/>
            <p:cNvSpPr>
              <a:spLocks noChangeArrowheads="1"/>
            </p:cNvSpPr>
            <p:nvPr/>
          </p:nvSpPr>
          <p:spPr bwMode="auto">
            <a:xfrm>
              <a:off x="2304" y="1632"/>
              <a:ext cx="994" cy="1028"/>
            </a:xfrm>
            <a:prstGeom prst="ellipse">
              <a:avLst/>
            </a:prstGeom>
            <a:gradFill rotWithShape="1">
              <a:gsLst>
                <a:gs pos="0">
                  <a:srgbClr val="005353"/>
                </a:gs>
                <a:gs pos="50000">
                  <a:schemeClr val="hlink"/>
                </a:gs>
                <a:gs pos="100000">
                  <a:srgbClr val="005353"/>
                </a:gs>
              </a:gsLst>
              <a:lin ang="18900000" scaled="1"/>
            </a:gradFill>
            <a:ln w="38100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8" name="椭圆 248850"/>
            <p:cNvSpPr>
              <a:spLocks noChangeArrowheads="1"/>
            </p:cNvSpPr>
            <p:nvPr/>
          </p:nvSpPr>
          <p:spPr bwMode="auto">
            <a:xfrm>
              <a:off x="2304" y="1632"/>
              <a:ext cx="994" cy="102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9" name="文本框 248851"/>
            <p:cNvSpPr txBox="1">
              <a:spLocks noChangeArrowheads="1"/>
            </p:cNvSpPr>
            <p:nvPr/>
          </p:nvSpPr>
          <p:spPr bwMode="auto">
            <a:xfrm>
              <a:off x="2336" y="1842"/>
              <a:ext cx="908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rgbClr val="164DE8"/>
                  </a:solidFill>
                  <a:ea typeface="楷体_GB2312" panose="02010609030101010101" pitchFamily="49" charset="-122"/>
                </a:rPr>
                <a:t>高代谢综合征</a:t>
              </a:r>
              <a:endParaRPr lang="zh-CN" altLang="en-US" b="1">
                <a:solidFill>
                  <a:srgbClr val="164DE8"/>
                </a:solidFill>
                <a:ea typeface="楷体_GB2312" panose="02010609030101010101" pitchFamily="49" charset="-122"/>
              </a:endParaRPr>
            </a:p>
          </p:txBody>
        </p:sp>
      </p:grpSp>
      <p:grpSp>
        <p:nvGrpSpPr>
          <p:cNvPr id="20" name="组合 248852"/>
          <p:cNvGrpSpPr/>
          <p:nvPr/>
        </p:nvGrpSpPr>
        <p:grpSpPr bwMode="auto">
          <a:xfrm>
            <a:off x="6084888" y="2133600"/>
            <a:ext cx="2447925" cy="2447925"/>
            <a:chOff x="3855" y="1707"/>
            <a:chExt cx="1202" cy="988"/>
          </a:xfrm>
        </p:grpSpPr>
        <p:sp>
          <p:nvSpPr>
            <p:cNvPr id="21" name="圆柱形 248853"/>
            <p:cNvSpPr>
              <a:spLocks noChangeArrowheads="1"/>
            </p:cNvSpPr>
            <p:nvPr/>
          </p:nvSpPr>
          <p:spPr bwMode="auto">
            <a:xfrm>
              <a:off x="3855" y="2336"/>
              <a:ext cx="1089" cy="359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576869"/>
                </a:gs>
                <a:gs pos="50000">
                  <a:schemeClr val="accent1"/>
                </a:gs>
                <a:gs pos="100000">
                  <a:srgbClr val="576869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2" name="圆柱形 248854"/>
            <p:cNvSpPr>
              <a:spLocks noChangeArrowheads="1"/>
            </p:cNvSpPr>
            <p:nvPr/>
          </p:nvSpPr>
          <p:spPr bwMode="auto">
            <a:xfrm>
              <a:off x="3855" y="2021"/>
              <a:ext cx="1089" cy="360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576869"/>
                </a:gs>
                <a:gs pos="50000">
                  <a:schemeClr val="accent1"/>
                </a:gs>
                <a:gs pos="100000">
                  <a:srgbClr val="576869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3" name="圆柱形 248855"/>
            <p:cNvSpPr>
              <a:spLocks noChangeArrowheads="1"/>
            </p:cNvSpPr>
            <p:nvPr/>
          </p:nvSpPr>
          <p:spPr bwMode="auto">
            <a:xfrm>
              <a:off x="3855" y="1707"/>
              <a:ext cx="1089" cy="359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576869"/>
                </a:gs>
                <a:gs pos="50000">
                  <a:schemeClr val="accent1"/>
                </a:gs>
                <a:gs pos="100000">
                  <a:srgbClr val="576869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4" name="文本框 248856"/>
            <p:cNvSpPr txBox="1">
              <a:spLocks noChangeArrowheads="1"/>
            </p:cNvSpPr>
            <p:nvPr/>
          </p:nvSpPr>
          <p:spPr bwMode="auto">
            <a:xfrm>
              <a:off x="3880" y="1774"/>
              <a:ext cx="1132" cy="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2400" b="1">
                  <a:ea typeface="楷体_GB2312" panose="02010609030101010101" pitchFamily="49" charset="-122"/>
                </a:rPr>
                <a:t>低热</a:t>
              </a:r>
              <a:endParaRPr lang="zh-CN" altLang="en-US" sz="2400" b="1">
                <a:ea typeface="楷体_GB2312" panose="02010609030101010101" pitchFamily="49" charset="-122"/>
              </a:endParaRPr>
            </a:p>
          </p:txBody>
        </p:sp>
        <p:sp>
          <p:nvSpPr>
            <p:cNvPr id="25" name="文本框 248857"/>
            <p:cNvSpPr txBox="1">
              <a:spLocks noChangeArrowheads="1"/>
            </p:cNvSpPr>
            <p:nvPr/>
          </p:nvSpPr>
          <p:spPr bwMode="auto">
            <a:xfrm>
              <a:off x="3880" y="2089"/>
              <a:ext cx="1177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2400" b="1">
                  <a:ea typeface="楷体_GB2312" panose="02010609030101010101" pitchFamily="49" charset="-122"/>
                </a:rPr>
                <a:t>多食易饥</a:t>
              </a:r>
              <a:endParaRPr lang="zh-CN" altLang="en-US" sz="2400" b="1">
                <a:ea typeface="楷体_GB2312" panose="02010609030101010101" pitchFamily="49" charset="-122"/>
              </a:endParaRPr>
            </a:p>
          </p:txBody>
        </p:sp>
        <p:sp>
          <p:nvSpPr>
            <p:cNvPr id="26" name="文本框 248858"/>
            <p:cNvSpPr txBox="1">
              <a:spLocks noChangeArrowheads="1"/>
            </p:cNvSpPr>
            <p:nvPr/>
          </p:nvSpPr>
          <p:spPr bwMode="auto">
            <a:xfrm>
              <a:off x="3878" y="2403"/>
              <a:ext cx="1179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2400" b="1">
                  <a:ea typeface="楷体_GB2312" panose="02010609030101010101" pitchFamily="49" charset="-122"/>
                </a:rPr>
                <a:t>体重下降</a:t>
              </a:r>
              <a:endParaRPr lang="zh-CN" altLang="en-US" sz="2400" b="1">
                <a:ea typeface="楷体_GB2312" panose="02010609030101010101" pitchFamily="49" charset="-122"/>
              </a:endParaRPr>
            </a:p>
          </p:txBody>
        </p:sp>
      </p:grpSp>
      <p:grpSp>
        <p:nvGrpSpPr>
          <p:cNvPr id="36" name="组合 248833"/>
          <p:cNvGrpSpPr/>
          <p:nvPr/>
        </p:nvGrpSpPr>
        <p:grpSpPr bwMode="auto">
          <a:xfrm>
            <a:off x="2555875" y="914400"/>
            <a:ext cx="4321175" cy="685800"/>
            <a:chOff x="1997" y="1314"/>
            <a:chExt cx="1889" cy="1009"/>
          </a:xfrm>
        </p:grpSpPr>
        <p:grpSp>
          <p:nvGrpSpPr>
            <p:cNvPr id="37" name="组合 248834"/>
            <p:cNvGrpSpPr/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42" name="椭圆 248835"/>
              <p:cNvSpPr>
                <a:spLocks noChangeArrowheads="1"/>
              </p:cNvSpPr>
              <p:nvPr/>
            </p:nvSpPr>
            <p:spPr bwMode="auto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004A4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3" name="椭圆 248836"/>
              <p:cNvSpPr>
                <a:spLocks noChangeArrowheads="1"/>
              </p:cNvSpPr>
              <p:nvPr/>
            </p:nvSpPr>
            <p:spPr bwMode="auto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rgbClr val="8ED2D2"/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8" name="椭圆 248837"/>
            <p:cNvSpPr>
              <a:spLocks noChangeArrowheads="1"/>
            </p:cNvSpPr>
            <p:nvPr/>
          </p:nvSpPr>
          <p:spPr bwMode="auto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rgbClr val="181847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9" name="椭圆 248838"/>
            <p:cNvSpPr>
              <a:spLocks noChangeArrowheads="1"/>
            </p:cNvSpPr>
            <p:nvPr/>
          </p:nvSpPr>
          <p:spPr bwMode="auto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0"/>
                  </a:schemeClr>
                </a:gs>
                <a:gs pos="100000">
                  <a:srgbClr val="B8B8DB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0" name="椭圆 248839"/>
            <p:cNvSpPr>
              <a:spLocks noChangeArrowheads="1"/>
            </p:cNvSpPr>
            <p:nvPr/>
          </p:nvSpPr>
          <p:spPr bwMode="auto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rgbClr val="282879"/>
                </a:gs>
                <a:gs pos="100000">
                  <a:schemeClr val="accent2">
                    <a:alpha val="48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zh-CN" altLang="zh-CN" sz="3000">
                <a:ea typeface="宋体" panose="02010600030101010101" pitchFamily="2" charset="-122"/>
              </a:endParaRPr>
            </a:p>
          </p:txBody>
        </p:sp>
        <p:sp>
          <p:nvSpPr>
            <p:cNvPr id="41" name="椭圆 248840"/>
            <p:cNvSpPr>
              <a:spLocks noChangeArrowheads="1"/>
            </p:cNvSpPr>
            <p:nvPr/>
          </p:nvSpPr>
          <p:spPr bwMode="auto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chemeClr val="accent2">
                    <a:alpha val="37999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zh-CN" altLang="zh-CN" sz="3000">
                <a:ea typeface="宋体" panose="02010600030101010101" pitchFamily="2" charset="-122"/>
              </a:endParaRPr>
            </a:p>
          </p:txBody>
        </p:sp>
      </p:grpSp>
      <p:sp>
        <p:nvSpPr>
          <p:cNvPr id="44" name="文本框 248841"/>
          <p:cNvSpPr txBox="1">
            <a:spLocks noChangeArrowheads="1"/>
          </p:cNvSpPr>
          <p:nvPr/>
        </p:nvSpPr>
        <p:spPr bwMode="auto">
          <a:xfrm>
            <a:off x="4075611" y="995570"/>
            <a:ext cx="15219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b="1">
                <a:ea typeface="楷体_GB2312" panose="02010609030101010101" pitchFamily="49" charset="-122"/>
              </a:rPr>
              <a:t>临床表现</a:t>
            </a:r>
            <a:endParaRPr lang="zh-CN" altLang="en-US" b="1">
              <a:ea typeface="楷体_GB2312" panose="02010609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31411" y="72839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3300"/>
                </a:solidFill>
                <a:ea typeface="宋体" panose="02010600030101010101" pitchFamily="2" charset="-122"/>
              </a:rPr>
              <a:t>甲状腺激素分泌过多综合征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49860"/>
          <p:cNvSpPr txBox="1">
            <a:spLocks noChangeArrowheads="1"/>
          </p:cNvSpPr>
          <p:nvPr/>
        </p:nvSpPr>
        <p:spPr>
          <a:xfrm>
            <a:off x="1403350" y="1111250"/>
            <a:ext cx="5441950" cy="68421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r>
              <a:rPr lang="zh-CN" altLang="en-US" smtClean="0">
                <a:ea typeface="楷体_GB2312" panose="02010609030101010101" pitchFamily="49" charset="-122"/>
              </a:rPr>
              <a:t>精神神经症状</a:t>
            </a:r>
            <a:endParaRPr lang="zh-CN" altLang="en-US" smtClean="0">
              <a:ea typeface="楷体_GB2312" panose="02010609030101010101" pitchFamily="49" charset="-122"/>
            </a:endParaRPr>
          </a:p>
        </p:txBody>
      </p:sp>
      <p:sp>
        <p:nvSpPr>
          <p:cNvPr id="3" name="流程图: 合并 2"/>
          <p:cNvSpPr>
            <a:spLocks noChangeArrowheads="1"/>
          </p:cNvSpPr>
          <p:nvPr/>
        </p:nvSpPr>
        <p:spPr bwMode="auto">
          <a:xfrm>
            <a:off x="395288" y="1989138"/>
            <a:ext cx="3168650" cy="3311525"/>
          </a:xfrm>
          <a:prstGeom prst="flowChartMerge">
            <a:avLst/>
          </a:prstGeom>
          <a:solidFill>
            <a:srgbClr val="66FF33"/>
          </a:solidFill>
          <a:ln w="25400">
            <a:solidFill>
              <a:schemeClr val="hlink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45000"/>
              </a:lnSpc>
              <a:spcBef>
                <a:spcPct val="20000"/>
              </a:spcBef>
              <a:buClr>
                <a:srgbClr val="DC1032"/>
              </a:buClr>
              <a:buFont typeface="Wingdings" panose="05000000000000000000" pitchFamily="2" charset="2"/>
              <a:buNone/>
            </a:pPr>
            <a:endParaRPr lang="en-US" altLang="zh-CN" b="1">
              <a:ea typeface="宋体" panose="02010600030101010101" pitchFamily="2" charset="-122"/>
            </a:endParaRPr>
          </a:p>
          <a:p>
            <a:pPr algn="ctr" eaLnBrk="1" hangingPunct="1"/>
            <a:r>
              <a:rPr lang="en-US" altLang="zh-CN" sz="2400" b="1">
                <a:ea typeface="宋体" panose="02010600030101010101" pitchFamily="2" charset="-122"/>
              </a:rPr>
              <a:t>  </a:t>
            </a:r>
            <a:r>
              <a:rPr lang="zh-CN" altLang="en-US" sz="2400" b="1">
                <a:ea typeface="楷体_GB2312" panose="02010609030101010101" pitchFamily="49" charset="-122"/>
              </a:rPr>
              <a:t>激动、烦躁</a:t>
            </a:r>
            <a:endParaRPr lang="zh-CN" altLang="en-US" sz="2400" b="1">
              <a:ea typeface="楷体_GB2312" panose="02010609030101010101" pitchFamily="49" charset="-122"/>
            </a:endParaRPr>
          </a:p>
          <a:p>
            <a:pPr algn="ctr" eaLnBrk="1" hangingPunct="1"/>
            <a:r>
              <a:rPr lang="zh-CN" altLang="en-US" sz="2400" b="1">
                <a:ea typeface="楷体_GB2312" panose="02010609030101010101" pitchFamily="49" charset="-122"/>
              </a:rPr>
              <a:t>失眠</a:t>
            </a:r>
            <a:endParaRPr lang="zh-CN" altLang="en-US" sz="2400" b="1">
              <a:ea typeface="楷体_GB2312" panose="02010609030101010101" pitchFamily="49" charset="-122"/>
            </a:endParaRPr>
          </a:p>
        </p:txBody>
      </p:sp>
      <p:sp>
        <p:nvSpPr>
          <p:cNvPr id="4" name="等腰三角形 3"/>
          <p:cNvSpPr>
            <a:spLocks noChangeArrowheads="1"/>
          </p:cNvSpPr>
          <p:nvPr/>
        </p:nvSpPr>
        <p:spPr bwMode="auto">
          <a:xfrm>
            <a:off x="2987675" y="1989138"/>
            <a:ext cx="3168650" cy="331152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>
            <a:solidFill>
              <a:schemeClr val="hlink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rgbClr val="FFFFFF"/>
                </a:solidFill>
                <a:ea typeface="楷体_GB2312" panose="02010609030101010101" pitchFamily="49" charset="-122"/>
              </a:rPr>
              <a:t>注意力不集中</a:t>
            </a:r>
            <a:endParaRPr lang="zh-CN" altLang="en-US" sz="2400" b="1">
              <a:solidFill>
                <a:srgbClr val="FFFFFF"/>
              </a:solidFill>
              <a:ea typeface="楷体_GB2312" panose="02010609030101010101" pitchFamily="49" charset="-122"/>
            </a:endParaRPr>
          </a:p>
          <a:p>
            <a:pPr algn="ctr" eaLnBrk="1" hangingPunct="1"/>
            <a:r>
              <a:rPr lang="zh-CN" altLang="en-US" sz="2400" b="1">
                <a:solidFill>
                  <a:srgbClr val="FFFFFF"/>
                </a:solidFill>
                <a:ea typeface="楷体_GB2312" panose="02010609030101010101" pitchFamily="49" charset="-122"/>
              </a:rPr>
              <a:t>记忆力下降</a:t>
            </a:r>
            <a:endParaRPr lang="zh-CN" altLang="en-US" sz="2400" b="1">
              <a:solidFill>
                <a:srgbClr val="FFFFFF"/>
              </a:solidFill>
              <a:ea typeface="楷体_GB2312" panose="02010609030101010101" pitchFamily="49" charset="-122"/>
            </a:endParaRPr>
          </a:p>
        </p:txBody>
      </p:sp>
      <p:sp>
        <p:nvSpPr>
          <p:cNvPr id="5" name="流程图: 合并 4"/>
          <p:cNvSpPr>
            <a:spLocks noChangeArrowheads="1"/>
          </p:cNvSpPr>
          <p:nvPr/>
        </p:nvSpPr>
        <p:spPr bwMode="auto">
          <a:xfrm>
            <a:off x="5292725" y="1989138"/>
            <a:ext cx="3600450" cy="3240087"/>
          </a:xfrm>
          <a:prstGeom prst="flowChartMerge">
            <a:avLst/>
          </a:prstGeom>
          <a:solidFill>
            <a:srgbClr val="FF99FF"/>
          </a:solidFill>
          <a:ln w="25400">
            <a:solidFill>
              <a:schemeClr val="hlink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zh-CN" sz="2400">
              <a:ea typeface="黑体" panose="02010609060101010101" charset="-122"/>
            </a:endParaRPr>
          </a:p>
          <a:p>
            <a:pPr algn="ctr" eaLnBrk="1" hangingPunct="1"/>
            <a:endParaRPr lang="en-US" altLang="zh-CN" sz="2400">
              <a:ea typeface="黑体" panose="02010609060101010101" charset="-122"/>
            </a:endParaRPr>
          </a:p>
          <a:p>
            <a:pPr algn="ctr" eaLnBrk="1" hangingPunct="1"/>
            <a:r>
              <a:rPr lang="zh-CN" altLang="en-US" sz="2400" b="1">
                <a:ea typeface="楷体_GB2312" panose="02010609030101010101" pitchFamily="49" charset="-122"/>
              </a:rPr>
              <a:t>偶有幻觉、严</a:t>
            </a:r>
            <a:endParaRPr lang="zh-CN" altLang="en-US" sz="2400" b="1">
              <a:ea typeface="楷体_GB2312" panose="02010609030101010101" pitchFamily="49" charset="-122"/>
            </a:endParaRPr>
          </a:p>
          <a:p>
            <a:pPr algn="ctr" eaLnBrk="1" hangingPunct="1"/>
            <a:r>
              <a:rPr lang="zh-CN" altLang="en-US" sz="2400" b="1">
                <a:ea typeface="楷体_GB2312" panose="02010609030101010101" pitchFamily="49" charset="-122"/>
              </a:rPr>
              <a:t>重精神分裂</a:t>
            </a:r>
            <a:endParaRPr lang="zh-CN" altLang="en-US" sz="2400" b="1">
              <a:ea typeface="楷体_GB2312" panose="02010609030101010101" pitchFamily="49" charset="-122"/>
            </a:endParaRPr>
          </a:p>
          <a:p>
            <a:pPr algn="ctr" eaLnBrk="1" hangingPunct="1"/>
            <a:endParaRPr lang="zh-CN" altLang="en-US" sz="2400" b="1">
              <a:ea typeface="黑体" panose="02010609060101010101" charset="-122"/>
            </a:endParaRPr>
          </a:p>
        </p:txBody>
      </p:sp>
      <p:pic>
        <p:nvPicPr>
          <p:cNvPr id="6" name="图片 249859" descr="teacher_and_student_hg_clr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2868" y="4348163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431411" y="72839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3300"/>
                </a:solidFill>
                <a:ea typeface="宋体" panose="02010600030101010101" pitchFamily="2" charset="-122"/>
              </a:rPr>
              <a:t>甲状腺激素分泌过多综合征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250881"/>
          <p:cNvSpPr>
            <a:spLocks noChangeArrowheads="1"/>
          </p:cNvSpPr>
          <p:nvPr/>
        </p:nvSpPr>
        <p:spPr bwMode="auto">
          <a:xfrm>
            <a:off x="4883240" y="2440123"/>
            <a:ext cx="2089150" cy="1871663"/>
          </a:xfrm>
          <a:prstGeom prst="ellipse">
            <a:avLst/>
          </a:prstGeom>
          <a:gradFill rotWithShape="1">
            <a:gsLst>
              <a:gs pos="0">
                <a:srgbClr val="008000"/>
              </a:gs>
              <a:gs pos="50000">
                <a:srgbClr val="FF9900"/>
              </a:gs>
              <a:gs pos="100000">
                <a:srgbClr val="008000"/>
              </a:gs>
            </a:gsLst>
            <a:lin ang="2700000" scaled="1"/>
          </a:gradFill>
          <a:ln w="38100">
            <a:solidFill>
              <a:srgbClr val="008000"/>
            </a:solidFill>
            <a:rou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 b="1">
                <a:solidFill>
                  <a:srgbClr val="333399"/>
                </a:solidFill>
                <a:ea typeface="楷体_GB2312" panose="02010609030101010101" pitchFamily="49" charset="-122"/>
              </a:rPr>
              <a:t>心血管</a:t>
            </a:r>
            <a:endParaRPr lang="zh-CN" altLang="en-US" sz="2800" b="1">
              <a:solidFill>
                <a:srgbClr val="333399"/>
              </a:solidFill>
              <a:ea typeface="楷体_GB2312" panose="02010609030101010101" pitchFamily="49" charset="-122"/>
            </a:endParaRPr>
          </a:p>
          <a:p>
            <a:pPr algn="ctr">
              <a:defRPr/>
            </a:pPr>
            <a:r>
              <a:rPr lang="zh-CN" altLang="en-US" sz="2800" b="1">
                <a:solidFill>
                  <a:srgbClr val="333399"/>
                </a:solidFill>
                <a:ea typeface="楷体_GB2312" panose="02010609030101010101" pitchFamily="49" charset="-122"/>
              </a:rPr>
              <a:t>系统</a:t>
            </a:r>
            <a:endParaRPr lang="zh-CN" altLang="en-US" sz="2800" b="1">
              <a:solidFill>
                <a:srgbClr val="333399"/>
              </a:solidFill>
              <a:ea typeface="楷体_GB2312" panose="02010609030101010101" pitchFamily="49" charset="-122"/>
            </a:endParaRPr>
          </a:p>
        </p:txBody>
      </p:sp>
      <p:sp>
        <p:nvSpPr>
          <p:cNvPr id="3" name="直接连接符 250891"/>
          <p:cNvSpPr>
            <a:spLocks noChangeShapeType="1"/>
          </p:cNvSpPr>
          <p:nvPr/>
        </p:nvSpPr>
        <p:spPr bwMode="auto">
          <a:xfrm flipH="1" flipV="1">
            <a:off x="4162515" y="2786652"/>
            <a:ext cx="720725" cy="288925"/>
          </a:xfrm>
          <a:prstGeom prst="line">
            <a:avLst/>
          </a:prstGeom>
          <a:noFill/>
          <a:ln w="76200">
            <a:solidFill>
              <a:srgbClr val="99FF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椭圆 3"/>
          <p:cNvSpPr>
            <a:spLocks noChangeArrowheads="1"/>
          </p:cNvSpPr>
          <p:nvPr/>
        </p:nvSpPr>
        <p:spPr bwMode="auto">
          <a:xfrm>
            <a:off x="2362290" y="1541417"/>
            <a:ext cx="1800225" cy="1834537"/>
          </a:xfrm>
          <a:prstGeom prst="ellipse">
            <a:avLst/>
          </a:prstGeom>
          <a:gradFill rotWithShape="1">
            <a:gsLst>
              <a:gs pos="0">
                <a:srgbClr val="00C0BB"/>
              </a:gs>
              <a:gs pos="50000">
                <a:srgbClr val="FFCCCC"/>
              </a:gs>
              <a:gs pos="100000">
                <a:srgbClr val="00C0BB"/>
              </a:gs>
            </a:gsLst>
            <a:lin ang="2700000" scaled="1"/>
          </a:gradFill>
          <a:ln w="9525">
            <a:round/>
          </a:ln>
          <a:scene3d>
            <a:camera prst="legacyPerspective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FCCCC"/>
            </a:extrusionClr>
            <a:contourClr>
              <a:srgbClr val="00C0BB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rgbClr val="CC3300"/>
                </a:solidFill>
                <a:ea typeface="楷体_GB2312" panose="02010609030101010101" pitchFamily="49" charset="-122"/>
              </a:rPr>
              <a:t>心悸、胸</a:t>
            </a:r>
            <a:endParaRPr lang="zh-CN" altLang="en-US" sz="2400" b="1">
              <a:solidFill>
                <a:srgbClr val="CC3300"/>
              </a:solidFill>
              <a:ea typeface="楷体_GB2312" panose="02010609030101010101" pitchFamily="49" charset="-122"/>
            </a:endParaRPr>
          </a:p>
          <a:p>
            <a:pPr algn="ctr" eaLnBrk="1" hangingPunct="1"/>
            <a:r>
              <a:rPr lang="zh-CN" altLang="en-US" sz="2400" b="1">
                <a:solidFill>
                  <a:srgbClr val="CC3300"/>
                </a:solidFill>
                <a:ea typeface="楷体_GB2312" panose="02010609030101010101" pitchFamily="49" charset="-122"/>
              </a:rPr>
              <a:t>闷、气促</a:t>
            </a:r>
            <a:endParaRPr lang="zh-CN" altLang="en-US" sz="2400" b="1">
              <a:solidFill>
                <a:srgbClr val="CC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5172165" y="641871"/>
            <a:ext cx="1800225" cy="1146991"/>
          </a:xfrm>
          <a:prstGeom prst="ellipse">
            <a:avLst/>
          </a:prstGeom>
          <a:gradFill rotWithShape="1">
            <a:gsLst>
              <a:gs pos="0">
                <a:srgbClr val="767647"/>
              </a:gs>
              <a:gs pos="50000">
                <a:srgbClr val="FFFF99"/>
              </a:gs>
              <a:gs pos="100000">
                <a:srgbClr val="767647"/>
              </a:gs>
            </a:gsLst>
            <a:lin ang="2700000" scaled="1"/>
          </a:gradFill>
          <a:ln w="9525">
            <a:noFill/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90000"/>
              </a:lnSpc>
              <a:defRPr/>
            </a:pP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睡眠时心</a:t>
            </a:r>
            <a:endParaRPr lang="zh-CN" altLang="en-US" sz="2400" b="1">
              <a:solidFill>
                <a:srgbClr val="CC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ctr">
              <a:lnSpc>
                <a:spcPct val="90000"/>
              </a:lnSpc>
              <a:defRPr/>
            </a:pP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仍快率</a:t>
            </a:r>
            <a:endParaRPr lang="zh-CN" altLang="en-US" sz="2400" b="1">
              <a:solidFill>
                <a:srgbClr val="CC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7391760" y="1541416"/>
            <a:ext cx="1634674" cy="1500217"/>
          </a:xfrm>
          <a:prstGeom prst="ellipse">
            <a:avLst/>
          </a:prstGeom>
          <a:solidFill>
            <a:srgbClr val="FF66FF"/>
          </a:solidFill>
          <a:ln w="38100">
            <a:solidFill>
              <a:srgbClr val="008000"/>
            </a:solidFill>
            <a:rou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心律失常，</a:t>
            </a:r>
            <a:endParaRPr lang="zh-CN" altLang="en-US" sz="2400" b="1">
              <a:solidFill>
                <a:srgbClr val="333399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ctr">
              <a:defRPr/>
            </a:pPr>
            <a:r>
              <a:rPr lang="zh-CN" altLang="en-US" sz="24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房</a:t>
            </a:r>
            <a:r>
              <a:rPr lang="zh-CN" altLang="en-US" sz="2400" b="1">
                <a:solidFill>
                  <a:srgbClr val="33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颤、</a:t>
            </a:r>
            <a:endParaRPr lang="zh-CN" altLang="en-US" sz="2400" b="1">
              <a:solidFill>
                <a:srgbClr val="333399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ctr">
              <a:defRPr/>
            </a:pPr>
            <a:r>
              <a:rPr lang="zh-CN" altLang="en-US" sz="24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期前收缩</a:t>
            </a:r>
            <a:endParaRPr lang="zh-CN" altLang="en-US" sz="2400" b="1">
              <a:solidFill>
                <a:srgbClr val="333399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ctr">
              <a:defRPr/>
            </a:pPr>
            <a:r>
              <a:rPr lang="zh-CN" altLang="en-US" sz="2400" b="1">
                <a:solidFill>
                  <a:srgbClr val="33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多见</a:t>
            </a:r>
            <a:endParaRPr lang="zh-CN" altLang="en-US" sz="2400" b="1">
              <a:solidFill>
                <a:srgbClr val="333399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7404189" y="3814275"/>
            <a:ext cx="1470479" cy="1829779"/>
          </a:xfrm>
          <a:prstGeom prst="ellipse">
            <a:avLst/>
          </a:prstGeom>
          <a:gradFill rotWithShape="1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2700000" scaled="1"/>
          </a:gradFill>
          <a:ln w="9525">
            <a:noFill/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第一心音</a:t>
            </a:r>
            <a:endParaRPr lang="zh-CN" altLang="en-US" sz="2400" b="1">
              <a:solidFill>
                <a:srgbClr val="CC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ctr">
              <a:defRPr/>
            </a:pP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亢进收缩</a:t>
            </a:r>
            <a:endParaRPr lang="zh-CN" altLang="en-US" sz="2400" b="1">
              <a:solidFill>
                <a:srgbClr val="CC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ctr">
              <a:defRPr/>
            </a:pP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期杂音</a:t>
            </a:r>
            <a:endParaRPr lang="zh-CN" altLang="en-US" sz="2400" b="1">
              <a:solidFill>
                <a:srgbClr val="CC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5046888" y="5023651"/>
            <a:ext cx="1800225" cy="1598250"/>
          </a:xfrm>
          <a:prstGeom prst="ellipse">
            <a:avLst/>
          </a:prstGeom>
          <a:solidFill>
            <a:srgbClr val="66CCFF"/>
          </a:solidFill>
          <a:ln w="9525">
            <a:noFill/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 b="1">
                <a:solidFill>
                  <a:srgbClr val="CC0000"/>
                </a:solidFill>
                <a:ea typeface="宋体" panose="02010600030101010101" pitchFamily="2" charset="-122"/>
              </a:rPr>
              <a:t>脉压差</a:t>
            </a:r>
            <a:endParaRPr lang="zh-CN" altLang="en-US" sz="2400" b="1">
              <a:solidFill>
                <a:srgbClr val="CC0000"/>
              </a:solidFill>
              <a:ea typeface="宋体" panose="02010600030101010101" pitchFamily="2" charset="-122"/>
            </a:endParaRPr>
          </a:p>
          <a:p>
            <a:pPr algn="ctr">
              <a:defRPr/>
            </a:pPr>
            <a:r>
              <a:rPr lang="zh-CN" altLang="en-US" sz="2400" b="1">
                <a:solidFill>
                  <a:srgbClr val="CC0000"/>
                </a:solidFill>
                <a:ea typeface="宋体" panose="02010600030101010101" pitchFamily="2" charset="-122"/>
              </a:rPr>
              <a:t>大，周围</a:t>
            </a:r>
            <a:endParaRPr lang="zh-CN" altLang="en-US" sz="2400" b="1">
              <a:solidFill>
                <a:srgbClr val="CC0000"/>
              </a:solidFill>
              <a:ea typeface="宋体" panose="02010600030101010101" pitchFamily="2" charset="-122"/>
            </a:endParaRPr>
          </a:p>
          <a:p>
            <a:pPr algn="ctr">
              <a:defRPr/>
            </a:pPr>
            <a:r>
              <a:rPr lang="zh-CN" altLang="en-US" sz="2400" b="1">
                <a:solidFill>
                  <a:srgbClr val="CC0000"/>
                </a:solidFill>
                <a:ea typeface="宋体" panose="02010600030101010101" pitchFamily="2" charset="-122"/>
              </a:rPr>
              <a:t>血管征</a:t>
            </a:r>
            <a:endParaRPr lang="zh-CN" altLang="en-US" sz="2400" b="1">
              <a:solidFill>
                <a:srgbClr val="CC0000"/>
              </a:solidFill>
              <a:ea typeface="宋体" panose="02010600030101010101" pitchFamily="2" charset="-122"/>
            </a:endParaRPr>
          </a:p>
          <a:p>
            <a:pPr algn="ctr">
              <a:lnSpc>
                <a:spcPct val="90000"/>
              </a:lnSpc>
              <a:defRPr/>
            </a:pPr>
            <a:endParaRPr lang="zh-CN" altLang="en-US" sz="2400" b="1">
              <a:solidFill>
                <a:srgbClr val="CC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2712015" y="4040534"/>
            <a:ext cx="1728788" cy="1588951"/>
          </a:xfrm>
          <a:prstGeom prst="ellipse">
            <a:avLst/>
          </a:prstGeom>
          <a:solidFill>
            <a:srgbClr val="CC3300"/>
          </a:solidFill>
          <a:ln w="38100">
            <a:solidFill>
              <a:srgbClr val="008000"/>
            </a:solidFill>
            <a:rou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lnSpc>
                <a:spcPct val="90000"/>
              </a:lnSpc>
              <a:defRPr/>
            </a:pP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心</a:t>
            </a:r>
            <a:r>
              <a:rPr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脏</a:t>
            </a:r>
            <a:endParaRPr lang="zh-CN" altLang="en-US" sz="24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ctr">
              <a:lnSpc>
                <a:spcPct val="90000"/>
              </a:lnSpc>
              <a:defRPr/>
            </a:pPr>
            <a:r>
              <a:rPr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扩</a:t>
            </a: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大</a:t>
            </a:r>
            <a:endParaRPr lang="zh-CN" altLang="en-US" sz="28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" name="直接连接符 250899"/>
          <p:cNvSpPr>
            <a:spLocks noChangeShapeType="1"/>
          </p:cNvSpPr>
          <p:nvPr/>
        </p:nvSpPr>
        <p:spPr bwMode="auto">
          <a:xfrm flipH="1" flipV="1">
            <a:off x="5927814" y="1788862"/>
            <a:ext cx="0" cy="647700"/>
          </a:xfrm>
          <a:prstGeom prst="line">
            <a:avLst/>
          </a:prstGeom>
          <a:noFill/>
          <a:ln w="76200">
            <a:solidFill>
              <a:srgbClr val="99FF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直接连接符 250888"/>
          <p:cNvSpPr>
            <a:spLocks noChangeShapeType="1"/>
          </p:cNvSpPr>
          <p:nvPr/>
        </p:nvSpPr>
        <p:spPr bwMode="auto">
          <a:xfrm flipV="1">
            <a:off x="6972389" y="2667997"/>
            <a:ext cx="504825" cy="360363"/>
          </a:xfrm>
          <a:prstGeom prst="line">
            <a:avLst/>
          </a:prstGeom>
          <a:noFill/>
          <a:ln w="76200">
            <a:solidFill>
              <a:srgbClr val="99FF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直接连接符 250892"/>
          <p:cNvSpPr>
            <a:spLocks noChangeShapeType="1"/>
          </p:cNvSpPr>
          <p:nvPr/>
        </p:nvSpPr>
        <p:spPr bwMode="auto">
          <a:xfrm>
            <a:off x="6972389" y="3904351"/>
            <a:ext cx="431800" cy="358775"/>
          </a:xfrm>
          <a:prstGeom prst="line">
            <a:avLst/>
          </a:prstGeom>
          <a:noFill/>
          <a:ln w="76200">
            <a:solidFill>
              <a:srgbClr val="99FF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直接连接符 250898"/>
          <p:cNvSpPr>
            <a:spLocks noChangeShapeType="1"/>
          </p:cNvSpPr>
          <p:nvPr/>
        </p:nvSpPr>
        <p:spPr bwMode="auto">
          <a:xfrm>
            <a:off x="5947001" y="4424857"/>
            <a:ext cx="0" cy="576263"/>
          </a:xfrm>
          <a:prstGeom prst="line">
            <a:avLst/>
          </a:prstGeom>
          <a:noFill/>
          <a:ln w="76200">
            <a:solidFill>
              <a:srgbClr val="99FF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直接连接符 250887"/>
          <p:cNvSpPr>
            <a:spLocks noChangeShapeType="1"/>
          </p:cNvSpPr>
          <p:nvPr/>
        </p:nvSpPr>
        <p:spPr bwMode="auto">
          <a:xfrm flipH="1">
            <a:off x="4316681" y="3814275"/>
            <a:ext cx="647700" cy="431800"/>
          </a:xfrm>
          <a:prstGeom prst="line">
            <a:avLst/>
          </a:prstGeom>
          <a:noFill/>
          <a:ln w="76200">
            <a:solidFill>
              <a:srgbClr val="99FFCC"/>
            </a:solidFill>
            <a:round/>
            <a:tailEnd type="triangle" w="med" len="med"/>
          </a:ln>
          <a:effectLst>
            <a:prstShdw prst="shdw17" dist="17961" dir="2700000">
              <a:srgbClr val="5C997A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标题 249860"/>
          <p:cNvSpPr txBox="1">
            <a:spLocks noChangeArrowheads="1"/>
          </p:cNvSpPr>
          <p:nvPr/>
        </p:nvSpPr>
        <p:spPr>
          <a:xfrm>
            <a:off x="371384" y="641871"/>
            <a:ext cx="5441950" cy="68421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r>
              <a:rPr lang="zh-CN" altLang="en-US" smtClean="0">
                <a:ea typeface="楷体_GB2312" panose="02010609030101010101" pitchFamily="49" charset="-122"/>
              </a:rPr>
              <a:t>心血管系统表现</a:t>
            </a:r>
            <a:endParaRPr lang="zh-CN" altLang="en-US" smtClean="0">
              <a:ea typeface="楷体_GB2312" panose="0201060903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31411" y="72839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3300"/>
                </a:solidFill>
                <a:ea typeface="宋体" panose="02010600030101010101" pitchFamily="2" charset="-122"/>
              </a:rPr>
              <a:t>甲状腺激素分泌过多综合征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51929"/>
          <p:cNvGrpSpPr/>
          <p:nvPr/>
        </p:nvGrpSpPr>
        <p:grpSpPr bwMode="auto">
          <a:xfrm>
            <a:off x="1449977" y="2795450"/>
            <a:ext cx="2411168" cy="2807853"/>
            <a:chOff x="567" y="1525"/>
            <a:chExt cx="1455" cy="2332"/>
          </a:xfrm>
        </p:grpSpPr>
        <p:sp>
          <p:nvSpPr>
            <p:cNvPr id="3" name="圆角矩形 251930"/>
            <p:cNvSpPr>
              <a:spLocks noChangeArrowheads="1"/>
            </p:cNvSpPr>
            <p:nvPr/>
          </p:nvSpPr>
          <p:spPr bwMode="auto">
            <a:xfrm>
              <a:off x="576" y="1773"/>
              <a:ext cx="1446" cy="2084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" name="圆角矩形 251931"/>
            <p:cNvSpPr>
              <a:spLocks noChangeArrowheads="1"/>
            </p:cNvSpPr>
            <p:nvPr/>
          </p:nvSpPr>
          <p:spPr bwMode="auto">
            <a:xfrm>
              <a:off x="712" y="1525"/>
              <a:ext cx="1174" cy="4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B4F00"/>
                </a:gs>
                <a:gs pos="50000">
                  <a:schemeClr val="folHlink"/>
                </a:gs>
                <a:gs pos="100000">
                  <a:srgbClr val="3B4F0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" name="八边形 251932"/>
            <p:cNvSpPr>
              <a:spLocks noChangeArrowheads="1"/>
            </p:cNvSpPr>
            <p:nvPr/>
          </p:nvSpPr>
          <p:spPr bwMode="auto">
            <a:xfrm flipH="1">
              <a:off x="1773" y="1726"/>
              <a:ext cx="45" cy="95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" name="八边形 251933"/>
            <p:cNvSpPr>
              <a:spLocks noChangeArrowheads="1"/>
            </p:cNvSpPr>
            <p:nvPr/>
          </p:nvSpPr>
          <p:spPr bwMode="auto">
            <a:xfrm flipH="1">
              <a:off x="776" y="1726"/>
              <a:ext cx="46" cy="95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" name="文本框 251934"/>
            <p:cNvSpPr txBox="1">
              <a:spLocks noChangeArrowheads="1"/>
            </p:cNvSpPr>
            <p:nvPr/>
          </p:nvSpPr>
          <p:spPr bwMode="auto">
            <a:xfrm>
              <a:off x="786" y="1538"/>
              <a:ext cx="109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2800" b="1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消化系统</a:t>
              </a:r>
              <a:endParaRPr lang="zh-CN" altLang="en-US" sz="28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8" name="文本框 251935"/>
            <p:cNvSpPr txBox="1">
              <a:spLocks noChangeArrowheads="1"/>
            </p:cNvSpPr>
            <p:nvPr/>
          </p:nvSpPr>
          <p:spPr bwMode="auto">
            <a:xfrm>
              <a:off x="624" y="1944"/>
              <a:ext cx="13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zh-CN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9" name="矩形 251936"/>
            <p:cNvSpPr>
              <a:spLocks noChangeArrowheads="1"/>
            </p:cNvSpPr>
            <p:nvPr/>
          </p:nvSpPr>
          <p:spPr bwMode="auto">
            <a:xfrm>
              <a:off x="567" y="1979"/>
              <a:ext cx="1360" cy="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多食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ctr" eaLnBrk="1" hangingPunct="1"/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消瘦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ctr" eaLnBrk="1" hangingPunct="1"/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腹泻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0" name="组合 251905"/>
          <p:cNvGrpSpPr/>
          <p:nvPr/>
        </p:nvGrpSpPr>
        <p:grpSpPr bwMode="auto">
          <a:xfrm>
            <a:off x="4297680" y="1631652"/>
            <a:ext cx="2792096" cy="3770732"/>
            <a:chOff x="2064" y="1253"/>
            <a:chExt cx="1587" cy="2222"/>
          </a:xfrm>
        </p:grpSpPr>
        <p:grpSp>
          <p:nvGrpSpPr>
            <p:cNvPr id="11" name="组合 251906"/>
            <p:cNvGrpSpPr/>
            <p:nvPr/>
          </p:nvGrpSpPr>
          <p:grpSpPr bwMode="auto">
            <a:xfrm>
              <a:off x="2154" y="1253"/>
              <a:ext cx="1446" cy="2222"/>
              <a:chOff x="2154" y="1253"/>
              <a:chExt cx="1446" cy="2222"/>
            </a:xfrm>
          </p:grpSpPr>
          <p:sp>
            <p:nvSpPr>
              <p:cNvPr id="13" name="圆角矩形 251907"/>
              <p:cNvSpPr>
                <a:spLocks noChangeArrowheads="1"/>
              </p:cNvSpPr>
              <p:nvPr/>
            </p:nvSpPr>
            <p:spPr bwMode="auto">
              <a:xfrm>
                <a:off x="2154" y="1480"/>
                <a:ext cx="1446" cy="1995"/>
              </a:xfrm>
              <a:prstGeom prst="roundRect">
                <a:avLst>
                  <a:gd name="adj" fmla="val 4690"/>
                </a:avLst>
              </a:prstGeom>
              <a:noFill/>
              <a:ln w="57150">
                <a:solidFill>
                  <a:schemeClr val="accent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4" name="圆角矩形 251908"/>
              <p:cNvSpPr>
                <a:spLocks noChangeArrowheads="1"/>
              </p:cNvSpPr>
              <p:nvPr/>
            </p:nvSpPr>
            <p:spPr bwMode="auto">
              <a:xfrm>
                <a:off x="2310" y="1253"/>
                <a:ext cx="1174" cy="40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181847"/>
                  </a:gs>
                  <a:gs pos="50000">
                    <a:schemeClr val="accent2"/>
                  </a:gs>
                  <a:gs pos="100000">
                    <a:srgbClr val="181847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5" name="八边形 251909"/>
              <p:cNvSpPr>
                <a:spLocks noChangeArrowheads="1"/>
              </p:cNvSpPr>
              <p:nvPr/>
            </p:nvSpPr>
            <p:spPr bwMode="auto">
              <a:xfrm flipH="1">
                <a:off x="3366" y="1455"/>
                <a:ext cx="46" cy="91"/>
              </a:xfrm>
              <a:prstGeom prst="octagon">
                <a:avLst>
                  <a:gd name="adj" fmla="val 29287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6" name="八边形 251910"/>
              <p:cNvSpPr>
                <a:spLocks noChangeArrowheads="1"/>
              </p:cNvSpPr>
              <p:nvPr/>
            </p:nvSpPr>
            <p:spPr bwMode="auto">
              <a:xfrm flipH="1">
                <a:off x="2342" y="1428"/>
                <a:ext cx="45" cy="91"/>
              </a:xfrm>
              <a:prstGeom prst="octagon">
                <a:avLst>
                  <a:gd name="adj" fmla="val 29287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文本框 251911"/>
              <p:cNvSpPr txBox="1">
                <a:spLocks noChangeArrowheads="1"/>
              </p:cNvSpPr>
              <p:nvPr/>
            </p:nvSpPr>
            <p:spPr bwMode="auto">
              <a:xfrm>
                <a:off x="2376" y="1266"/>
                <a:ext cx="118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zh-CN" altLang="en-US" sz="2800" b="1">
                    <a:solidFill>
                      <a:schemeClr val="bg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肌肉骨骼</a:t>
                </a:r>
                <a:endParaRPr lang="zh-CN" altLang="en-US" sz="2800" b="1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2" name="文本框 251912"/>
            <p:cNvSpPr txBox="1">
              <a:spLocks noChangeArrowheads="1"/>
            </p:cNvSpPr>
            <p:nvPr/>
          </p:nvSpPr>
          <p:spPr bwMode="auto">
            <a:xfrm>
              <a:off x="2064" y="2010"/>
              <a:ext cx="1587" cy="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 </a:t>
              </a:r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甲状腺毒症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 周期性麻痹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 骨质疏松 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8" name="组合 251913"/>
          <p:cNvGrpSpPr/>
          <p:nvPr/>
        </p:nvGrpSpPr>
        <p:grpSpPr bwMode="auto">
          <a:xfrm>
            <a:off x="7622722" y="940526"/>
            <a:ext cx="2305050" cy="4429580"/>
            <a:chOff x="3738" y="799"/>
            <a:chExt cx="1446" cy="2485"/>
          </a:xfrm>
        </p:grpSpPr>
        <p:sp>
          <p:nvSpPr>
            <p:cNvPr id="19" name="圆角矩形 251914"/>
            <p:cNvSpPr>
              <a:spLocks noChangeArrowheads="1"/>
            </p:cNvSpPr>
            <p:nvPr/>
          </p:nvSpPr>
          <p:spPr bwMode="auto">
            <a:xfrm>
              <a:off x="3738" y="1026"/>
              <a:ext cx="1446" cy="225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" name="圆角矩形 251915"/>
            <p:cNvSpPr>
              <a:spLocks noChangeArrowheads="1"/>
            </p:cNvSpPr>
            <p:nvPr/>
          </p:nvSpPr>
          <p:spPr bwMode="auto">
            <a:xfrm>
              <a:off x="3883" y="799"/>
              <a:ext cx="1174" cy="36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4747"/>
                </a:gs>
                <a:gs pos="50000">
                  <a:schemeClr val="hlink"/>
                </a:gs>
                <a:gs pos="100000">
                  <a:srgbClr val="004747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" name="八边形 251916"/>
            <p:cNvSpPr>
              <a:spLocks noChangeArrowheads="1"/>
            </p:cNvSpPr>
            <p:nvPr/>
          </p:nvSpPr>
          <p:spPr bwMode="auto">
            <a:xfrm flipH="1">
              <a:off x="4945" y="991"/>
              <a:ext cx="45" cy="90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2" name="八边形 251917"/>
            <p:cNvSpPr>
              <a:spLocks noChangeArrowheads="1"/>
            </p:cNvSpPr>
            <p:nvPr/>
          </p:nvSpPr>
          <p:spPr bwMode="auto">
            <a:xfrm flipH="1">
              <a:off x="3948" y="991"/>
              <a:ext cx="45" cy="90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3" name="文本框 251918"/>
            <p:cNvSpPr txBox="1">
              <a:spLocks noChangeArrowheads="1"/>
            </p:cNvSpPr>
            <p:nvPr/>
          </p:nvSpPr>
          <p:spPr bwMode="auto">
            <a:xfrm>
              <a:off x="3963" y="812"/>
              <a:ext cx="109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2800" b="1">
                  <a:solidFill>
                    <a:srgbClr val="FFFF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生殖造血</a:t>
              </a:r>
              <a:endParaRPr lang="zh-CN" altLang="en-US" sz="2800" b="1">
                <a:solidFill>
                  <a:srgbClr val="FFFF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4" name="文本框 251919"/>
            <p:cNvSpPr txBox="1">
              <a:spLocks noChangeArrowheads="1"/>
            </p:cNvSpPr>
            <p:nvPr/>
          </p:nvSpPr>
          <p:spPr bwMode="auto">
            <a:xfrm>
              <a:off x="3787" y="1298"/>
              <a:ext cx="1344" cy="1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月经减少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不孕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阳痿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白细胞减少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淋巴、单核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增多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431411" y="72839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3300"/>
                </a:solidFill>
                <a:ea typeface="宋体" panose="02010600030101010101" pitchFamily="2" charset="-122"/>
              </a:rPr>
              <a:t>甲状腺激素分泌过多综合征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52937"/>
          <p:cNvGrpSpPr>
            <a:grpSpLocks noChangeAspect="1"/>
          </p:cNvGrpSpPr>
          <p:nvPr/>
        </p:nvGrpSpPr>
        <p:grpSpPr bwMode="auto">
          <a:xfrm>
            <a:off x="1828800" y="1524000"/>
            <a:ext cx="8621486" cy="4456113"/>
            <a:chOff x="714" y="854"/>
            <a:chExt cx="2880" cy="1152"/>
          </a:xfrm>
        </p:grpSpPr>
        <p:sp>
          <p:nvSpPr>
            <p:cNvPr id="3" name="矩形 252938"/>
            <p:cNvSpPr>
              <a:spLocks noChangeAspect="1" noChangeArrowheads="1" noTextEdit="1"/>
            </p:cNvSpPr>
            <p:nvPr/>
          </p:nvSpPr>
          <p:spPr bwMode="auto">
            <a:xfrm>
              <a:off x="714" y="854"/>
              <a:ext cx="2880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4" name="_s252940"/>
            <p:cNvCxnSpPr>
              <a:cxnSpLocks noChangeShapeType="1"/>
              <a:stCxn id="14" idx="0"/>
              <a:endCxn id="9" idx="2"/>
            </p:cNvCxnSpPr>
            <p:nvPr/>
          </p:nvCxnSpPr>
          <p:spPr bwMode="auto">
            <a:xfrm rot="5400000" flipH="1">
              <a:off x="2586" y="710"/>
              <a:ext cx="144" cy="1008"/>
            </a:xfrm>
            <a:prstGeom prst="bentConnector3">
              <a:avLst>
                <a:gd name="adj1" fmla="val 18653"/>
              </a:avLst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" name="_s252941"/>
            <p:cNvCxnSpPr>
              <a:cxnSpLocks noChangeShapeType="1"/>
              <a:stCxn id="13" idx="0"/>
              <a:endCxn id="11" idx="2"/>
            </p:cNvCxnSpPr>
            <p:nvPr/>
          </p:nvCxnSpPr>
          <p:spPr bwMode="auto">
            <a:xfrm rot="5400000" flipH="1">
              <a:off x="2334" y="1394"/>
              <a:ext cx="144" cy="504"/>
            </a:xfrm>
            <a:prstGeom prst="bentConnector3">
              <a:avLst>
                <a:gd name="adj1" fmla="val 18699"/>
              </a:avLst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" name="_s252942"/>
            <p:cNvCxnSpPr>
              <a:cxnSpLocks noChangeShapeType="1"/>
              <a:stCxn id="12" idx="0"/>
              <a:endCxn id="11" idx="2"/>
            </p:cNvCxnSpPr>
            <p:nvPr/>
          </p:nvCxnSpPr>
          <p:spPr bwMode="auto">
            <a:xfrm rot="-5400000">
              <a:off x="1830" y="1394"/>
              <a:ext cx="144" cy="504"/>
            </a:xfrm>
            <a:prstGeom prst="bentConnector3">
              <a:avLst>
                <a:gd name="adj1" fmla="val 18699"/>
              </a:avLst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_s252943"/>
            <p:cNvCxnSpPr>
              <a:cxnSpLocks noChangeShapeType="1"/>
              <a:stCxn id="11" idx="0"/>
              <a:endCxn id="9" idx="2"/>
            </p:cNvCxnSpPr>
            <p:nvPr/>
          </p:nvCxnSpPr>
          <p:spPr bwMode="auto">
            <a:xfrm rot="-5400000">
              <a:off x="2081" y="1211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_s252944"/>
            <p:cNvCxnSpPr>
              <a:cxnSpLocks noChangeShapeType="1"/>
              <a:stCxn id="10" idx="0"/>
              <a:endCxn id="9" idx="2"/>
            </p:cNvCxnSpPr>
            <p:nvPr/>
          </p:nvCxnSpPr>
          <p:spPr bwMode="auto">
            <a:xfrm rot="-5400000">
              <a:off x="1578" y="710"/>
              <a:ext cx="144" cy="1008"/>
            </a:xfrm>
            <a:prstGeom prst="bentConnector3">
              <a:avLst>
                <a:gd name="adj1" fmla="val 18653"/>
              </a:avLst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" name="_s252945"/>
            <p:cNvSpPr>
              <a:spLocks noChangeArrowheads="1"/>
            </p:cNvSpPr>
            <p:nvPr/>
          </p:nvSpPr>
          <p:spPr bwMode="auto">
            <a:xfrm>
              <a:off x="1722" y="85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EB55B9"/>
            </a:solidFill>
            <a:ln w="9525">
              <a:solidFill>
                <a:schemeClr val="tx1"/>
              </a:solidFill>
              <a:round/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zh-CN" altLang="en-US" sz="3100" b="1">
                  <a:solidFill>
                    <a:srgbClr val="164DE8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体征</a:t>
              </a:r>
              <a:endParaRPr lang="zh-CN" altLang="en-US" sz="3100" b="1">
                <a:solidFill>
                  <a:srgbClr val="164DE8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" name="_s252946"/>
            <p:cNvSpPr>
              <a:spLocks noChangeArrowheads="1"/>
            </p:cNvSpPr>
            <p:nvPr/>
          </p:nvSpPr>
          <p:spPr bwMode="auto">
            <a:xfrm>
              <a:off x="714" y="1286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9525">
              <a:solidFill>
                <a:schemeClr val="tx1"/>
              </a:solidFill>
              <a:round/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zh-CN" altLang="en-US" sz="27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甲状腺肿大</a:t>
              </a:r>
              <a:endParaRPr lang="zh-CN" altLang="en-US" sz="27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ctr" eaLnBrk="1" hangingPunct="1"/>
              <a:r>
                <a:rPr lang="zh-CN" altLang="en-US" sz="27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血管杂音、震颤</a:t>
              </a:r>
              <a:endParaRPr lang="zh-CN" altLang="en-US" sz="27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1" name="_s252947"/>
            <p:cNvSpPr>
              <a:spLocks noChangeArrowheads="1"/>
            </p:cNvSpPr>
            <p:nvPr/>
          </p:nvSpPr>
          <p:spPr bwMode="auto">
            <a:xfrm>
              <a:off x="1722" y="1286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D7E060"/>
            </a:solidFill>
            <a:ln w="9525">
              <a:solidFill>
                <a:schemeClr val="tx1"/>
              </a:solidFill>
              <a:round/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zh-CN" altLang="en-US" sz="31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突眼</a:t>
              </a:r>
              <a:endParaRPr lang="zh-CN" altLang="en-US" sz="31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" name="_s252948"/>
            <p:cNvSpPr>
              <a:spLocks noChangeArrowheads="1"/>
            </p:cNvSpPr>
            <p:nvPr/>
          </p:nvSpPr>
          <p:spPr bwMode="auto">
            <a:xfrm>
              <a:off x="1218" y="171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zh-CN" altLang="en-US" sz="27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非浸润性突眼</a:t>
              </a:r>
              <a:endParaRPr lang="zh-CN" altLang="en-US" sz="27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" name="_s252949"/>
            <p:cNvSpPr>
              <a:spLocks noChangeArrowheads="1"/>
            </p:cNvSpPr>
            <p:nvPr/>
          </p:nvSpPr>
          <p:spPr bwMode="auto">
            <a:xfrm>
              <a:off x="2226" y="171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9DD967"/>
            </a:solidFill>
            <a:ln w="9525">
              <a:solidFill>
                <a:schemeClr val="tx1"/>
              </a:solidFill>
              <a:round/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zh-CN" altLang="en-US" sz="27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浸润性突眼</a:t>
              </a:r>
              <a:endParaRPr lang="zh-CN" altLang="en-US" sz="27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" name="_s252950"/>
            <p:cNvSpPr>
              <a:spLocks noChangeArrowheads="1"/>
            </p:cNvSpPr>
            <p:nvPr/>
          </p:nvSpPr>
          <p:spPr bwMode="auto">
            <a:xfrm>
              <a:off x="2730" y="1286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zh-CN" altLang="en-US" sz="27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腱反射亢进</a:t>
              </a:r>
              <a:endParaRPr lang="zh-CN" altLang="en-US" sz="27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ctr" eaLnBrk="1" hangingPunct="1"/>
              <a:r>
                <a:rPr lang="zh-CN" altLang="en-US" sz="27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手、舌细颤</a:t>
              </a:r>
              <a:endParaRPr lang="zh-CN" altLang="en-US" sz="27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IMG003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75" y="1557338"/>
            <a:ext cx="3276600" cy="450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副标题 222209"/>
          <p:cNvSpPr txBox="1">
            <a:spLocks noChangeArrowheads="1"/>
          </p:cNvSpPr>
          <p:nvPr/>
        </p:nvSpPr>
        <p:spPr>
          <a:xfrm>
            <a:off x="431075" y="758826"/>
            <a:ext cx="3352800" cy="5334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甲状腺肿</a:t>
            </a:r>
            <a:endParaRPr lang="zh-CN" altLang="en-US" sz="360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023360" y="758826"/>
            <a:ext cx="3614783" cy="72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b="1">
                <a:ea typeface="楷体_GB2312" panose="02010609030101010101" pitchFamily="49" charset="-122"/>
              </a:rPr>
              <a:t>      </a:t>
            </a:r>
            <a:r>
              <a:rPr lang="zh-CN" altLang="en-US" sz="3600" b="1" smtClean="0">
                <a:ea typeface="楷体_GB2312" panose="02010609030101010101" pitchFamily="49" charset="-122"/>
              </a:rPr>
              <a:t>突眼征</a:t>
            </a:r>
            <a:endParaRPr lang="zh-CN" altLang="en-US" sz="3600" b="1">
              <a:ea typeface="楷体_GB2312" panose="02010609030101010101" pitchFamily="49" charset="-122"/>
            </a:endParaRPr>
          </a:p>
        </p:txBody>
      </p:sp>
      <p:pic>
        <p:nvPicPr>
          <p:cNvPr id="6" name="图片 225281" descr="甲亢突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732" y="950007"/>
            <a:ext cx="3384550" cy="562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4339" descr="未标题-1 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93" y="1557338"/>
            <a:ext cx="3304903" cy="450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8434"/>
          <p:cNvSpPr txBox="1">
            <a:spLocks noChangeArrowheads="1"/>
          </p:cNvSpPr>
          <p:nvPr/>
        </p:nvSpPr>
        <p:spPr>
          <a:xfrm>
            <a:off x="1735138" y="1006475"/>
            <a:ext cx="7772400" cy="41148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1"/>
              </a:buClr>
              <a:buFontTx/>
              <a:buNone/>
            </a:pPr>
            <a:endParaRPr lang="zh-CN" altLang="en-US" sz="1800" smtClean="0"/>
          </a:p>
          <a:p>
            <a:pPr>
              <a:buFontTx/>
              <a:buNone/>
            </a:pPr>
            <a:r>
              <a:rPr lang="zh-CN" altLang="en-US" sz="1800" smtClean="0">
                <a:latin typeface="黑体" panose="02010609060101010101" charset="-122"/>
              </a:rPr>
              <a:t> </a:t>
            </a:r>
            <a:r>
              <a:rPr lang="zh-CN" altLang="en-US" smtClean="0">
                <a:latin typeface="黑体" panose="02010609060101010101" charset="-122"/>
              </a:rPr>
              <a:t> 浸润性眼征 </a:t>
            </a:r>
            <a:endParaRPr lang="zh-CN" altLang="en-US" smtClean="0">
              <a:latin typeface="黑体" panose="02010609060101010101" charset="-122"/>
            </a:endParaRPr>
          </a:p>
          <a:p>
            <a:pPr>
              <a:buFontTx/>
              <a:buNone/>
            </a:pPr>
            <a:r>
              <a:rPr lang="en-US" altLang="zh-CN" smtClean="0">
                <a:latin typeface="Arial" panose="020B0604020202020204" pitchFamily="34" charset="0"/>
              </a:rPr>
              <a:t>—</a:t>
            </a:r>
            <a:r>
              <a:rPr lang="zh-CN" altLang="en-US" smtClean="0">
                <a:latin typeface="黑体" panose="02010609060101010101" charset="-122"/>
              </a:rPr>
              <a:t>症状：眼内异物感、胀痛、畏光、流泪、复视、斜视、视力下降</a:t>
            </a:r>
            <a:endParaRPr lang="zh-CN" altLang="en-US" smtClean="0">
              <a:latin typeface="黑体" panose="02010609060101010101" charset="-122"/>
            </a:endParaRPr>
          </a:p>
          <a:p>
            <a:pPr>
              <a:buFontTx/>
              <a:buNone/>
            </a:pPr>
            <a:r>
              <a:rPr lang="en-US" altLang="zh-CN" smtClean="0">
                <a:latin typeface="Arial" panose="020B0604020202020204" pitchFamily="34" charset="0"/>
              </a:rPr>
              <a:t>—</a:t>
            </a:r>
            <a:r>
              <a:rPr lang="zh-CN" altLang="en-US" smtClean="0">
                <a:latin typeface="黑体" panose="02010609060101010101" charset="-122"/>
              </a:rPr>
              <a:t>眼球显著突出 </a:t>
            </a:r>
            <a:endParaRPr lang="zh-CN" altLang="en-US" smtClean="0">
              <a:latin typeface="黑体" panose="02010609060101010101" charset="-122"/>
            </a:endParaRPr>
          </a:p>
          <a:p>
            <a:pPr>
              <a:buFontTx/>
              <a:buNone/>
            </a:pPr>
            <a:r>
              <a:rPr lang="zh-CN" altLang="en-US" smtClean="0">
                <a:latin typeface="黑体" panose="02010609060101010101" charset="-122"/>
              </a:rPr>
              <a:t>       突眼度多超过</a:t>
            </a:r>
            <a:r>
              <a:rPr lang="en-US" altLang="zh-CN" smtClean="0">
                <a:latin typeface="黑体" panose="02010609060101010101" charset="-122"/>
              </a:rPr>
              <a:t>18</a:t>
            </a:r>
            <a:r>
              <a:rPr lang="zh-CN" altLang="en-US" smtClean="0">
                <a:latin typeface="黑体" panose="02010609060101010101" charset="-122"/>
              </a:rPr>
              <a:t>毫米</a:t>
            </a:r>
            <a:endParaRPr lang="zh-CN" altLang="en-US" smtClean="0">
              <a:latin typeface="黑体" panose="02010609060101010101" charset="-122"/>
            </a:endParaRPr>
          </a:p>
          <a:p>
            <a:pPr>
              <a:buFontTx/>
              <a:buNone/>
            </a:pPr>
            <a:r>
              <a:rPr lang="zh-CN" altLang="en-US" smtClean="0">
                <a:latin typeface="黑体" panose="02010609060101010101" charset="-122"/>
              </a:rPr>
              <a:t>       二侧多不对称</a:t>
            </a:r>
            <a:endParaRPr lang="zh-CN" altLang="en-US" smtClean="0">
              <a:latin typeface="黑体" panose="02010609060101010101" charset="-122"/>
            </a:endParaRPr>
          </a:p>
          <a:p>
            <a:pPr>
              <a:buFontTx/>
              <a:buNone/>
            </a:pPr>
            <a:r>
              <a:rPr lang="zh-CN" altLang="en-US" smtClean="0">
                <a:latin typeface="黑体" panose="02010609060101010101" charset="-122"/>
              </a:rPr>
              <a:t>       少数患者仅有单侧突眼 </a:t>
            </a:r>
            <a:endParaRPr lang="zh-CN" altLang="en-US" smtClean="0">
              <a:latin typeface="黑体" panose="02010609060101010101" charset="-122"/>
            </a:endParaRPr>
          </a:p>
          <a:p>
            <a:pPr>
              <a:buFontTx/>
              <a:buNone/>
            </a:pPr>
            <a:r>
              <a:rPr lang="en-US" altLang="zh-CN" smtClean="0">
                <a:latin typeface="Arial" panose="020B0604020202020204" pitchFamily="34" charset="0"/>
              </a:rPr>
              <a:t>—</a:t>
            </a:r>
            <a:r>
              <a:rPr lang="zh-CN" altLang="en-US" smtClean="0">
                <a:latin typeface="黑体" panose="02010609060101010101" charset="-122"/>
              </a:rPr>
              <a:t>眼睑肿胀，结膜充血水肿</a:t>
            </a:r>
            <a:endParaRPr lang="zh-CN" altLang="en-US" smtClean="0">
              <a:latin typeface="黑体" panose="02010609060101010101" charset="-122"/>
            </a:endParaRPr>
          </a:p>
          <a:p>
            <a:pPr>
              <a:buFontTx/>
              <a:buNone/>
            </a:pPr>
            <a:r>
              <a:rPr lang="en-US" altLang="zh-CN" smtClean="0">
                <a:latin typeface="Arial" panose="020B0604020202020204" pitchFamily="34" charset="0"/>
              </a:rPr>
              <a:t>—</a:t>
            </a:r>
            <a:r>
              <a:rPr lang="zh-CN" altLang="en-US" smtClean="0">
                <a:latin typeface="黑体" panose="02010609060101010101" charset="-122"/>
              </a:rPr>
              <a:t>眼球活动受限，严重者眼球固定</a:t>
            </a:r>
            <a:endParaRPr lang="zh-CN" altLang="en-US" smtClean="0">
              <a:latin typeface="黑体" panose="02010609060101010101" charset="-122"/>
            </a:endParaRPr>
          </a:p>
          <a:p>
            <a:pPr>
              <a:buFontTx/>
              <a:buNone/>
            </a:pPr>
            <a:r>
              <a:rPr lang="en-US" altLang="zh-CN" smtClean="0">
                <a:latin typeface="Arial" panose="020B0604020202020204" pitchFamily="34" charset="0"/>
              </a:rPr>
              <a:t>—</a:t>
            </a:r>
            <a:r>
              <a:rPr lang="zh-CN" altLang="en-US" smtClean="0">
                <a:latin typeface="黑体" panose="02010609060101010101" charset="-122"/>
              </a:rPr>
              <a:t>眼睑闭合不全 </a:t>
            </a:r>
            <a:endParaRPr lang="zh-CN" altLang="en-US" smtClean="0">
              <a:latin typeface="黑体" panose="02010609060101010101" charset="-122"/>
            </a:endParaRPr>
          </a:p>
          <a:p>
            <a:pPr>
              <a:buFontTx/>
              <a:buNone/>
            </a:pPr>
            <a:endParaRPr lang="zh-CN" altLang="en-US" sz="1800" smtClean="0">
              <a:latin typeface="黑体" panose="02010609060101010101" charset="-122"/>
            </a:endParaRPr>
          </a:p>
          <a:p>
            <a:endParaRPr lang="zh-CN" altLang="en-US" sz="1800"/>
          </a:p>
        </p:txBody>
      </p:sp>
      <p:sp>
        <p:nvSpPr>
          <p:cNvPr id="3" name="矩形 2"/>
          <p:cNvSpPr/>
          <p:nvPr/>
        </p:nvSpPr>
        <p:spPr>
          <a:xfrm>
            <a:off x="1541418" y="0"/>
            <a:ext cx="3278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</a:rPr>
              <a:t>甲亢眼症</a:t>
            </a:r>
            <a:endParaRPr lang="zh-CN" altLang="en-US" sz="40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55001"/>
          <p:cNvGrpSpPr/>
          <p:nvPr/>
        </p:nvGrpSpPr>
        <p:grpSpPr bwMode="auto">
          <a:xfrm>
            <a:off x="794344" y="2208833"/>
            <a:ext cx="2814638" cy="3773488"/>
            <a:chOff x="567" y="1525"/>
            <a:chExt cx="1455" cy="2332"/>
          </a:xfrm>
        </p:grpSpPr>
        <p:sp>
          <p:nvSpPr>
            <p:cNvPr id="3" name="圆角矩形 255002"/>
            <p:cNvSpPr>
              <a:spLocks noChangeArrowheads="1"/>
            </p:cNvSpPr>
            <p:nvPr/>
          </p:nvSpPr>
          <p:spPr bwMode="auto">
            <a:xfrm>
              <a:off x="576" y="1773"/>
              <a:ext cx="1446" cy="2084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" name="圆角矩形 255003"/>
            <p:cNvSpPr>
              <a:spLocks noChangeArrowheads="1"/>
            </p:cNvSpPr>
            <p:nvPr/>
          </p:nvSpPr>
          <p:spPr bwMode="auto">
            <a:xfrm>
              <a:off x="712" y="1525"/>
              <a:ext cx="1174" cy="4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B4F00"/>
                </a:gs>
                <a:gs pos="50000">
                  <a:schemeClr val="folHlink"/>
                </a:gs>
                <a:gs pos="100000">
                  <a:srgbClr val="3B4F0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" name="八边形 255004"/>
            <p:cNvSpPr>
              <a:spLocks noChangeArrowheads="1"/>
            </p:cNvSpPr>
            <p:nvPr/>
          </p:nvSpPr>
          <p:spPr bwMode="auto">
            <a:xfrm flipH="1">
              <a:off x="1773" y="1726"/>
              <a:ext cx="45" cy="95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" name="八边形 255005"/>
            <p:cNvSpPr>
              <a:spLocks noChangeArrowheads="1"/>
            </p:cNvSpPr>
            <p:nvPr/>
          </p:nvSpPr>
          <p:spPr bwMode="auto">
            <a:xfrm flipH="1">
              <a:off x="776" y="1726"/>
              <a:ext cx="46" cy="95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" name="文本框 255006"/>
            <p:cNvSpPr txBox="1">
              <a:spLocks noChangeArrowheads="1"/>
            </p:cNvSpPr>
            <p:nvPr/>
          </p:nvSpPr>
          <p:spPr bwMode="auto">
            <a:xfrm>
              <a:off x="786" y="1538"/>
              <a:ext cx="1096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2400" b="1">
                  <a:solidFill>
                    <a:srgbClr val="FFFF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甲亢性心脏病</a:t>
              </a:r>
              <a:endParaRPr lang="zh-CN" altLang="en-US" sz="2400" b="1">
                <a:solidFill>
                  <a:srgbClr val="FFFF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8" name="文本框 255007"/>
            <p:cNvSpPr txBox="1">
              <a:spLocks noChangeArrowheads="1"/>
            </p:cNvSpPr>
            <p:nvPr/>
          </p:nvSpPr>
          <p:spPr bwMode="auto">
            <a:xfrm>
              <a:off x="624" y="1944"/>
              <a:ext cx="1344" cy="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zh-CN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9" name="矩形 255008"/>
            <p:cNvSpPr>
              <a:spLocks noChangeArrowheads="1"/>
            </p:cNvSpPr>
            <p:nvPr/>
          </p:nvSpPr>
          <p:spPr bwMode="auto">
            <a:xfrm>
              <a:off x="567" y="1979"/>
              <a:ext cx="1360" cy="1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心悸、气促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ctr" eaLnBrk="1" hangingPunct="1"/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心脏扩大、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ctr" eaLnBrk="1" hangingPunct="1"/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严重心律失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ctr" eaLnBrk="1" hangingPunct="1"/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心力衰竭，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ctr" eaLnBrk="1" hangingPunct="1"/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甲亢治疗后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ctr" eaLnBrk="1" hangingPunct="1"/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好转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0" name="组合 254977"/>
          <p:cNvGrpSpPr/>
          <p:nvPr/>
        </p:nvGrpSpPr>
        <p:grpSpPr bwMode="auto">
          <a:xfrm>
            <a:off x="3816689" y="2264219"/>
            <a:ext cx="2519363" cy="3688952"/>
            <a:chOff x="2064" y="1253"/>
            <a:chExt cx="1587" cy="2222"/>
          </a:xfrm>
        </p:grpSpPr>
        <p:grpSp>
          <p:nvGrpSpPr>
            <p:cNvPr id="11" name="组合 254978"/>
            <p:cNvGrpSpPr/>
            <p:nvPr/>
          </p:nvGrpSpPr>
          <p:grpSpPr bwMode="auto">
            <a:xfrm>
              <a:off x="2154" y="1253"/>
              <a:ext cx="1446" cy="2222"/>
              <a:chOff x="2154" y="1253"/>
              <a:chExt cx="1446" cy="2222"/>
            </a:xfrm>
          </p:grpSpPr>
          <p:sp>
            <p:nvSpPr>
              <p:cNvPr id="13" name="圆角矩形 254979"/>
              <p:cNvSpPr>
                <a:spLocks noChangeArrowheads="1"/>
              </p:cNvSpPr>
              <p:nvPr/>
            </p:nvSpPr>
            <p:spPr bwMode="auto">
              <a:xfrm>
                <a:off x="2154" y="1480"/>
                <a:ext cx="1446" cy="1995"/>
              </a:xfrm>
              <a:prstGeom prst="roundRect">
                <a:avLst>
                  <a:gd name="adj" fmla="val 4690"/>
                </a:avLst>
              </a:prstGeom>
              <a:noFill/>
              <a:ln w="57150">
                <a:solidFill>
                  <a:schemeClr val="accent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4" name="圆角矩形 254980"/>
              <p:cNvSpPr>
                <a:spLocks noChangeArrowheads="1"/>
              </p:cNvSpPr>
              <p:nvPr/>
            </p:nvSpPr>
            <p:spPr bwMode="auto">
              <a:xfrm>
                <a:off x="2310" y="1253"/>
                <a:ext cx="1174" cy="40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181847"/>
                  </a:gs>
                  <a:gs pos="50000">
                    <a:schemeClr val="accent2"/>
                  </a:gs>
                  <a:gs pos="100000">
                    <a:srgbClr val="181847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5" name="八边形 254981"/>
              <p:cNvSpPr>
                <a:spLocks noChangeArrowheads="1"/>
              </p:cNvSpPr>
              <p:nvPr/>
            </p:nvSpPr>
            <p:spPr bwMode="auto">
              <a:xfrm flipH="1">
                <a:off x="3366" y="1455"/>
                <a:ext cx="46" cy="91"/>
              </a:xfrm>
              <a:prstGeom prst="octagon">
                <a:avLst>
                  <a:gd name="adj" fmla="val 29287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6" name="八边形 254982"/>
              <p:cNvSpPr>
                <a:spLocks noChangeArrowheads="1"/>
              </p:cNvSpPr>
              <p:nvPr/>
            </p:nvSpPr>
            <p:spPr bwMode="auto">
              <a:xfrm flipH="1">
                <a:off x="2342" y="1428"/>
                <a:ext cx="45" cy="91"/>
              </a:xfrm>
              <a:prstGeom prst="octagon">
                <a:avLst>
                  <a:gd name="adj" fmla="val 29287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7" name="文本框 254983"/>
              <p:cNvSpPr txBox="1">
                <a:spLocks noChangeArrowheads="1"/>
              </p:cNvSpPr>
              <p:nvPr/>
            </p:nvSpPr>
            <p:spPr bwMode="auto">
              <a:xfrm>
                <a:off x="2376" y="1266"/>
                <a:ext cx="1184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zh-CN" altLang="en-US" sz="2400" b="1">
                    <a:solidFill>
                      <a:srgbClr val="FFFFFF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淡漠型甲亢</a:t>
                </a:r>
                <a:endParaRPr lang="zh-CN" altLang="en-US" sz="2400" b="1">
                  <a:solidFill>
                    <a:srgbClr val="FFFF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2" name="文本框 254984"/>
            <p:cNvSpPr txBox="1">
              <a:spLocks noChangeArrowheads="1"/>
            </p:cNvSpPr>
            <p:nvPr/>
          </p:nvSpPr>
          <p:spPr bwMode="auto">
            <a:xfrm>
              <a:off x="2064" y="2010"/>
              <a:ext cx="1587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淡漠、嗜睡    乏力、厌食、   腹泻、消瘦、反应迟钝。 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8" name="组合 254985"/>
          <p:cNvGrpSpPr/>
          <p:nvPr/>
        </p:nvGrpSpPr>
        <p:grpSpPr bwMode="auto">
          <a:xfrm>
            <a:off x="6644589" y="2208833"/>
            <a:ext cx="2295525" cy="4106463"/>
            <a:chOff x="3738" y="799"/>
            <a:chExt cx="1446" cy="2485"/>
          </a:xfrm>
        </p:grpSpPr>
        <p:sp>
          <p:nvSpPr>
            <p:cNvPr id="19" name="圆角矩形 254986"/>
            <p:cNvSpPr>
              <a:spLocks noChangeArrowheads="1"/>
            </p:cNvSpPr>
            <p:nvPr/>
          </p:nvSpPr>
          <p:spPr bwMode="auto">
            <a:xfrm>
              <a:off x="3738" y="1026"/>
              <a:ext cx="1446" cy="225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" name="圆角矩形 254987"/>
            <p:cNvSpPr>
              <a:spLocks noChangeArrowheads="1"/>
            </p:cNvSpPr>
            <p:nvPr/>
          </p:nvSpPr>
          <p:spPr bwMode="auto">
            <a:xfrm>
              <a:off x="3883" y="799"/>
              <a:ext cx="1174" cy="36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4747"/>
                </a:gs>
                <a:gs pos="50000">
                  <a:schemeClr val="hlink"/>
                </a:gs>
                <a:gs pos="100000">
                  <a:srgbClr val="004747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" name="八边形 254988"/>
            <p:cNvSpPr>
              <a:spLocks noChangeArrowheads="1"/>
            </p:cNvSpPr>
            <p:nvPr/>
          </p:nvSpPr>
          <p:spPr bwMode="auto">
            <a:xfrm flipH="1">
              <a:off x="4945" y="991"/>
              <a:ext cx="45" cy="90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2" name="八边形 254989"/>
            <p:cNvSpPr>
              <a:spLocks noChangeArrowheads="1"/>
            </p:cNvSpPr>
            <p:nvPr/>
          </p:nvSpPr>
          <p:spPr bwMode="auto">
            <a:xfrm flipH="1">
              <a:off x="3948" y="991"/>
              <a:ext cx="45" cy="90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3" name="文本框 254990"/>
            <p:cNvSpPr txBox="1">
              <a:spLocks noChangeArrowheads="1"/>
            </p:cNvSpPr>
            <p:nvPr/>
          </p:nvSpPr>
          <p:spPr bwMode="auto">
            <a:xfrm>
              <a:off x="3963" y="812"/>
              <a:ext cx="109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2400" b="1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妊娠期甲亢</a:t>
              </a:r>
              <a:endParaRPr lang="zh-CN" altLang="en-US" sz="24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4" name="文本框 254991"/>
            <p:cNvSpPr txBox="1">
              <a:spLocks noChangeArrowheads="1"/>
            </p:cNvSpPr>
            <p:nvPr/>
          </p:nvSpPr>
          <p:spPr bwMode="auto">
            <a:xfrm>
              <a:off x="3787" y="1298"/>
              <a:ext cx="1344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妊娠合并甲亢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en-US" altLang="zh-CN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HCG</a:t>
              </a:r>
              <a:r>
                <a:rPr lang="zh-CN" altLang="en-US" sz="28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相关性甲亢 </a:t>
              </a:r>
              <a:endPara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5" name="组合 254992"/>
          <p:cNvGrpSpPr/>
          <p:nvPr/>
        </p:nvGrpSpPr>
        <p:grpSpPr bwMode="auto">
          <a:xfrm>
            <a:off x="3900277" y="967398"/>
            <a:ext cx="4091335" cy="685800"/>
            <a:chOff x="1997" y="1314"/>
            <a:chExt cx="1889" cy="1009"/>
          </a:xfrm>
        </p:grpSpPr>
        <p:grpSp>
          <p:nvGrpSpPr>
            <p:cNvPr id="26" name="组合 254993"/>
            <p:cNvGrpSpPr/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31" name="椭圆 254994"/>
              <p:cNvSpPr>
                <a:spLocks noChangeArrowheads="1"/>
              </p:cNvSpPr>
              <p:nvPr/>
            </p:nvSpPr>
            <p:spPr bwMode="auto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004A4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2" name="椭圆 254995"/>
              <p:cNvSpPr>
                <a:spLocks noChangeArrowheads="1"/>
              </p:cNvSpPr>
              <p:nvPr/>
            </p:nvSpPr>
            <p:spPr bwMode="auto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rgbClr val="8ED2D2"/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7" name="椭圆 254996"/>
            <p:cNvSpPr>
              <a:spLocks noChangeArrowheads="1"/>
            </p:cNvSpPr>
            <p:nvPr/>
          </p:nvSpPr>
          <p:spPr bwMode="auto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rgbClr val="181847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8" name="椭圆 254997"/>
            <p:cNvSpPr>
              <a:spLocks noChangeArrowheads="1"/>
            </p:cNvSpPr>
            <p:nvPr/>
          </p:nvSpPr>
          <p:spPr bwMode="auto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0"/>
                  </a:schemeClr>
                </a:gs>
                <a:gs pos="100000">
                  <a:srgbClr val="B8B8DB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9" name="椭圆 254998"/>
            <p:cNvSpPr>
              <a:spLocks noChangeArrowheads="1"/>
            </p:cNvSpPr>
            <p:nvPr/>
          </p:nvSpPr>
          <p:spPr bwMode="auto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rgbClr val="282879"/>
                </a:gs>
                <a:gs pos="100000">
                  <a:schemeClr val="accent2">
                    <a:alpha val="48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zh-CN" altLang="zh-CN" sz="3000">
                <a:solidFill>
                  <a:schemeClr val="tx2"/>
                </a:solidFill>
                <a:ea typeface="楷体_GB2312" panose="02010609030101010101" pitchFamily="49" charset="-122"/>
              </a:endParaRPr>
            </a:p>
          </p:txBody>
        </p:sp>
        <p:sp>
          <p:nvSpPr>
            <p:cNvPr id="30" name="椭圆 254999"/>
            <p:cNvSpPr>
              <a:spLocks noChangeArrowheads="1"/>
            </p:cNvSpPr>
            <p:nvPr/>
          </p:nvSpPr>
          <p:spPr bwMode="auto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chemeClr val="accent2">
                    <a:alpha val="37999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zh-CN" altLang="zh-CN" sz="3000">
                <a:solidFill>
                  <a:schemeClr val="tx2"/>
                </a:solidFill>
                <a:ea typeface="楷体_GB2312" panose="02010609030101010101" pitchFamily="49" charset="-122"/>
              </a:endParaRPr>
            </a:p>
          </p:txBody>
        </p:sp>
      </p:grpSp>
      <p:sp>
        <p:nvSpPr>
          <p:cNvPr id="33" name="文本框 255000"/>
          <p:cNvSpPr txBox="1">
            <a:spLocks noChangeArrowheads="1"/>
          </p:cNvSpPr>
          <p:nvPr/>
        </p:nvSpPr>
        <p:spPr bwMode="auto">
          <a:xfrm>
            <a:off x="5015311" y="1069552"/>
            <a:ext cx="19446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en-US" b="1">
                <a:ea typeface="楷体_GB2312" panose="02010609030101010101" pitchFamily="49" charset="-122"/>
              </a:rPr>
              <a:t>特殊表现</a:t>
            </a:r>
            <a:endParaRPr lang="zh-CN" altLang="en-US" b="1">
              <a:ea typeface="楷体_GB2312" panose="02010609030101010101" pitchFamily="49" charset="-122"/>
            </a:endParaRPr>
          </a:p>
        </p:txBody>
      </p:sp>
      <p:pic>
        <p:nvPicPr>
          <p:cNvPr id="34" name="图片 226306" descr="胫前粘液性水肿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0696" y="2208833"/>
            <a:ext cx="2685025" cy="41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68022" y="1644382"/>
            <a:ext cx="349858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</a:t>
              </a:r>
              <a:r>
                <a:rPr lang="zh-CN" altLang="en-US" sz="180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目</a:t>
              </a:r>
              <a:r>
                <a:rPr lang="zh-CN" altLang="en-US" sz="180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问</a:t>
              </a: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诊与常见症状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90570" y="164438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</a:t>
              </a:r>
              <a:r>
                <a:rPr lang="zh-CN" altLang="en-US" sz="180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目</a:t>
              </a:r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二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en-US" altLang="zh-CN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 </a:t>
              </a: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体格检查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68022" y="2553957"/>
            <a:ext cx="349858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项目三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实验室检查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90570" y="255395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四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诊断方法与病历书写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68022" y="3472028"/>
            <a:ext cx="349858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五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呼</a:t>
              </a: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吸系统疾病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90570" y="346313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</a:t>
              </a:r>
              <a:r>
                <a:rPr lang="zh-CN" altLang="en-US" sz="180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目</a:t>
              </a:r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六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循环系统疾病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08027" y="4401427"/>
            <a:ext cx="349858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</a:t>
              </a:r>
              <a:r>
                <a:rPr lang="zh-CN" altLang="en-US" sz="180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目</a:t>
              </a:r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七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消</a:t>
              </a: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化系统疾病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90747" y="4372458"/>
            <a:ext cx="3498580" cy="540000"/>
            <a:chOff x="1397186" y="3857714"/>
            <a:chExt cx="4055189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</a:t>
              </a:r>
              <a:r>
                <a:rPr lang="zh-CN" altLang="en-US" sz="180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目</a:t>
              </a:r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八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泌尿与生殖系统疾病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95536" y="1628800"/>
            <a:ext cx="8467477" cy="3305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1"/>
              </a:buClr>
            </a:pPr>
            <a:r>
              <a:rPr lang="en-US" altLang="zh-CN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b="1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甲状腺危象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spcBef>
                <a:spcPct val="20000"/>
              </a:spcBef>
              <a:buClr>
                <a:schemeClr val="bg1"/>
              </a:buClr>
            </a:pPr>
            <a:r>
              <a:rPr lang="en-US" altLang="zh-CN" sz="320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smtClean="0">
                <a:latin typeface="宋体" panose="02010600030101010101" pitchFamily="2" charset="-122"/>
                <a:ea typeface="宋体" panose="02010600030101010101" pitchFamily="2" charset="-122"/>
              </a:rPr>
              <a:t>原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因：甲亢急性恶化时的严重表现，可能与交感神经兴奋，垂体肾上腺皮质轴应激反应减弱，大量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T3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T4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释放入血有关。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20000"/>
              </a:spcBef>
              <a:buClr>
                <a:schemeClr val="bg1"/>
              </a:buClr>
            </a:pPr>
            <a:r>
              <a:rPr lang="en-US" altLang="zh-CN" sz="320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smtClean="0">
                <a:latin typeface="宋体" panose="02010600030101010101" pitchFamily="2" charset="-122"/>
                <a:ea typeface="宋体" panose="02010600030101010101" pitchFamily="2" charset="-122"/>
              </a:rPr>
              <a:t>诱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因：重症病人治疗不当，或因感染、手术准备不充分、碘治疗反应、精神创伤诱发。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58049"/>
          <p:cNvSpPr txBox="1">
            <a:spLocks noChangeArrowheads="1"/>
          </p:cNvSpPr>
          <p:nvPr/>
        </p:nvSpPr>
        <p:spPr>
          <a:xfrm>
            <a:off x="156754" y="836023"/>
            <a:ext cx="9526996" cy="56235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mtClean="0">
                <a:solidFill>
                  <a:srgbClr val="FFFF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危象表现：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甲亢症状的加重</a:t>
            </a: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高热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: T &gt;39℃</a:t>
            </a: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心率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&gt;140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次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分（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140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240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次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分），房颤、可伴心衰、肺水肿。</a:t>
            </a:r>
            <a:endParaRPr lang="zh-CN" altLang="en-US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  消化道症状：厌食、恶心、呕吐、腹泻</a:t>
            </a:r>
            <a:endParaRPr lang="zh-CN" altLang="en-US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  大汗淋漓、大量失水、休克</a:t>
            </a:r>
            <a:endParaRPr lang="zh-CN" altLang="en-US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CNS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症状：烦躁不安、谵妄、嗜睡或昏迷</a:t>
            </a:r>
            <a:endParaRPr lang="zh-CN" altLang="en-US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  血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WBC↑</a:t>
            </a: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、中性粒比例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↑</a:t>
            </a: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27331" descr="甲亢危象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532" y="2730136"/>
            <a:ext cx="3980520" cy="3172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39634" y="1219200"/>
            <a:ext cx="11338560" cy="557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3300"/>
                </a:solidFill>
                <a:ea typeface="宋体" panose="02010600030101010101" pitchFamily="2" charset="-122"/>
              </a:rPr>
              <a:t>（三）实验室及其他检查</a:t>
            </a:r>
            <a:endParaRPr lang="zh-CN" altLang="en-US" sz="3600" b="1">
              <a:solidFill>
                <a:srgbClr val="FF3300"/>
              </a:solidFill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3200">
                <a:ea typeface="宋体" panose="02010600030101010101" pitchFamily="2" charset="-122"/>
              </a:rPr>
              <a:t>1</a:t>
            </a:r>
            <a:r>
              <a:rPr lang="zh-CN" altLang="en-US" sz="3200">
                <a:ea typeface="宋体" panose="02010600030101010101" pitchFamily="2" charset="-122"/>
              </a:rPr>
              <a:t>．血清甲状腺激素测</a:t>
            </a:r>
            <a:r>
              <a:rPr lang="zh-CN" altLang="en-US" sz="3200" smtClean="0">
                <a:ea typeface="宋体" panose="02010600030101010101" pitchFamily="2" charset="-122"/>
              </a:rPr>
              <a:t>定：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FT4</a:t>
            </a:r>
            <a:r>
              <a:rPr lang="en-US" altLang="zh-CN" sz="3200">
                <a:ea typeface="宋体" panose="02010600030101010101" pitchFamily="2" charset="-122"/>
              </a:rPr>
              <a:t> </a:t>
            </a:r>
            <a:r>
              <a:rPr lang="zh-CN" altLang="en-US" sz="3200"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FT3 </a:t>
            </a:r>
            <a:r>
              <a:rPr lang="zh-CN" altLang="en-US" sz="3200">
                <a:ea typeface="宋体" panose="02010600030101010101" pitchFamily="2" charset="-122"/>
              </a:rPr>
              <a:t>均增</a:t>
            </a:r>
            <a:r>
              <a:rPr lang="zh-CN" altLang="en-US" sz="3200" smtClean="0">
                <a:ea typeface="宋体" panose="02010600030101010101" pitchFamily="2" charset="-122"/>
              </a:rPr>
              <a:t>高；</a:t>
            </a:r>
            <a:r>
              <a:rPr lang="en-US" altLang="zh-CN" sz="3200">
                <a:ea typeface="宋体" panose="02010600030101010101" pitchFamily="2" charset="-122"/>
              </a:rPr>
              <a:t>TT3</a:t>
            </a:r>
            <a:r>
              <a:rPr lang="zh-CN" altLang="en-US" sz="3200">
                <a:ea typeface="宋体" panose="02010600030101010101" pitchFamily="2" charset="-122"/>
              </a:rPr>
              <a:t>、</a:t>
            </a:r>
            <a:r>
              <a:rPr lang="en-US" altLang="zh-CN" sz="3200">
                <a:ea typeface="宋体" panose="02010600030101010101" pitchFamily="2" charset="-122"/>
              </a:rPr>
              <a:t>TT4</a:t>
            </a:r>
            <a:r>
              <a:rPr lang="zh-CN" altLang="en-US" sz="3200">
                <a:ea typeface="宋体" panose="02010600030101010101" pitchFamily="2" charset="-122"/>
              </a:rPr>
              <a:t>增高，</a:t>
            </a:r>
            <a:r>
              <a:rPr lang="en-US" altLang="zh-CN" sz="3200">
                <a:ea typeface="宋体" panose="02010600030101010101" pitchFamily="2" charset="-122"/>
              </a:rPr>
              <a:t>TT3 </a:t>
            </a:r>
            <a:r>
              <a:rPr lang="zh-CN" altLang="en-US" sz="3200" smtClean="0">
                <a:ea typeface="宋体" panose="02010600030101010101" pitchFamily="2" charset="-122"/>
              </a:rPr>
              <a:t>，增</a:t>
            </a:r>
            <a:r>
              <a:rPr lang="zh-CN" altLang="en-US" sz="3200">
                <a:ea typeface="宋体" panose="02010600030101010101" pitchFamily="2" charset="-122"/>
              </a:rPr>
              <a:t>高较</a:t>
            </a:r>
            <a:r>
              <a:rPr lang="en-US" altLang="zh-CN" sz="3200">
                <a:ea typeface="宋体" panose="02010600030101010101" pitchFamily="2" charset="-122"/>
              </a:rPr>
              <a:t>TT4</a:t>
            </a:r>
            <a:r>
              <a:rPr lang="zh-CN" altLang="en-US" sz="3200">
                <a:ea typeface="宋体" panose="02010600030101010101" pitchFamily="2" charset="-122"/>
              </a:rPr>
              <a:t>更敏</a:t>
            </a:r>
            <a:r>
              <a:rPr lang="zh-CN" altLang="en-US" sz="3200" smtClean="0">
                <a:ea typeface="宋体" panose="02010600030101010101" pitchFamily="2" charset="-122"/>
              </a:rPr>
              <a:t>感</a:t>
            </a:r>
            <a:endParaRPr lang="zh-CN" altLang="en-US" sz="320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3200">
                <a:ea typeface="宋体" panose="02010600030101010101" pitchFamily="2" charset="-122"/>
              </a:rPr>
              <a:t>2</a:t>
            </a:r>
            <a:r>
              <a:rPr lang="zh-CN" altLang="en-US" sz="3200">
                <a:ea typeface="宋体" panose="02010600030101010101" pitchFamily="2" charset="-122"/>
              </a:rPr>
              <a:t>．促甲状腺激素（</a:t>
            </a:r>
            <a:r>
              <a:rPr lang="en-US" altLang="zh-CN" sz="3200">
                <a:ea typeface="宋体" panose="02010600030101010101" pitchFamily="2" charset="-122"/>
              </a:rPr>
              <a:t>TSH</a:t>
            </a:r>
            <a:r>
              <a:rPr lang="zh-CN" altLang="en-US" sz="3200">
                <a:ea typeface="宋体" panose="02010600030101010101" pitchFamily="2" charset="-122"/>
              </a:rPr>
              <a:t>）测</a:t>
            </a:r>
            <a:r>
              <a:rPr lang="zh-CN" altLang="en-US" sz="3200" smtClean="0">
                <a:ea typeface="宋体" panose="02010600030101010101" pitchFamily="2" charset="-122"/>
              </a:rPr>
              <a:t>定：降低 </a:t>
            </a:r>
            <a:endParaRPr lang="zh-CN" altLang="en-US" sz="320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3200">
                <a:ea typeface="宋体" panose="02010600030101010101" pitchFamily="2" charset="-122"/>
              </a:rPr>
              <a:t>3</a:t>
            </a:r>
            <a:r>
              <a:rPr lang="zh-CN" altLang="en-US" sz="3200">
                <a:ea typeface="宋体" panose="02010600030101010101" pitchFamily="2" charset="-122"/>
              </a:rPr>
              <a:t>．促甲状腺激素释放激素（</a:t>
            </a:r>
            <a:r>
              <a:rPr lang="en-US" altLang="zh-CN" sz="3200">
                <a:ea typeface="宋体" panose="02010600030101010101" pitchFamily="2" charset="-122"/>
              </a:rPr>
              <a:t>TRH</a:t>
            </a:r>
            <a:r>
              <a:rPr lang="zh-CN" altLang="en-US" sz="3200">
                <a:ea typeface="宋体" panose="02010600030101010101" pitchFamily="2" charset="-122"/>
              </a:rPr>
              <a:t>）兴奋试验</a:t>
            </a:r>
            <a:endParaRPr lang="zh-CN" altLang="en-US" sz="320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3200">
                <a:ea typeface="宋体" panose="02010600030101010101" pitchFamily="2" charset="-122"/>
              </a:rPr>
              <a:t>4</a:t>
            </a:r>
            <a:r>
              <a:rPr lang="zh-CN" altLang="en-US" sz="3200">
                <a:ea typeface="宋体" panose="02010600030101010101" pitchFamily="2" charset="-122"/>
              </a:rPr>
              <a:t>．甲状腺摄</a:t>
            </a:r>
            <a:r>
              <a:rPr lang="en-US" altLang="zh-CN" sz="3200" baseline="30000">
                <a:ea typeface="宋体" panose="02010600030101010101" pitchFamily="2" charset="-122"/>
              </a:rPr>
              <a:t>131</a:t>
            </a:r>
            <a:r>
              <a:rPr lang="en-US" altLang="zh-CN" sz="3200">
                <a:ea typeface="宋体" panose="02010600030101010101" pitchFamily="2" charset="-122"/>
              </a:rPr>
              <a:t>I</a:t>
            </a:r>
            <a:r>
              <a:rPr lang="zh-CN" altLang="en-US" sz="3200">
                <a:ea typeface="宋体" panose="02010600030101010101" pitchFamily="2" charset="-122"/>
              </a:rPr>
              <a:t>率 </a:t>
            </a:r>
            <a:r>
              <a:rPr lang="zh-CN" altLang="en-US" sz="3200" smtClean="0">
                <a:ea typeface="宋体" panose="02010600030101010101" pitchFamily="2" charset="-122"/>
              </a:rPr>
              <a:t>：</a:t>
            </a:r>
            <a:r>
              <a:rPr lang="en-US" altLang="zh-CN" sz="3200">
                <a:ea typeface="宋体" panose="02010600030101010101" pitchFamily="2" charset="-122"/>
              </a:rPr>
              <a:t>3</a:t>
            </a:r>
            <a:r>
              <a:rPr lang="zh-CN" altLang="en-US" sz="3200">
                <a:ea typeface="宋体" panose="02010600030101010101" pitchFamily="2" charset="-122"/>
              </a:rPr>
              <a:t>小时＞</a:t>
            </a:r>
            <a:r>
              <a:rPr lang="en-US" altLang="zh-CN" sz="3200">
                <a:ea typeface="宋体" panose="02010600030101010101" pitchFamily="2" charset="-122"/>
              </a:rPr>
              <a:t>25% </a:t>
            </a:r>
            <a:r>
              <a:rPr lang="zh-CN" altLang="en-US" sz="3200">
                <a:ea typeface="宋体" panose="02010600030101010101" pitchFamily="2" charset="-122"/>
              </a:rPr>
              <a:t>，</a:t>
            </a:r>
            <a:r>
              <a:rPr lang="en-US" altLang="zh-CN" sz="3200">
                <a:ea typeface="宋体" panose="02010600030101010101" pitchFamily="2" charset="-122"/>
              </a:rPr>
              <a:t>24</a:t>
            </a:r>
            <a:r>
              <a:rPr lang="zh-CN" altLang="en-US" sz="3200">
                <a:ea typeface="宋体" panose="02010600030101010101" pitchFamily="2" charset="-122"/>
              </a:rPr>
              <a:t>小时＞</a:t>
            </a:r>
            <a:r>
              <a:rPr lang="en-US" altLang="zh-CN" sz="3200">
                <a:ea typeface="宋体" panose="02010600030101010101" pitchFamily="2" charset="-122"/>
              </a:rPr>
              <a:t>45% </a:t>
            </a:r>
            <a:r>
              <a:rPr lang="zh-CN" altLang="en-US" sz="3200">
                <a:ea typeface="宋体" panose="02010600030101010101" pitchFamily="2" charset="-122"/>
              </a:rPr>
              <a:t>，高峰前移。</a:t>
            </a:r>
            <a:endParaRPr lang="zh-CN" altLang="en-US" sz="320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3200">
                <a:ea typeface="宋体" panose="02010600030101010101" pitchFamily="2" charset="-122"/>
              </a:rPr>
              <a:t>5</a:t>
            </a:r>
            <a:r>
              <a:rPr lang="zh-CN" altLang="en-US" sz="3200">
                <a:ea typeface="宋体" panose="02010600030101010101" pitchFamily="2" charset="-122"/>
              </a:rPr>
              <a:t>．甲状腺自身抗体测定 </a:t>
            </a:r>
            <a:r>
              <a:rPr lang="zh-CN" altLang="en-US" sz="3200" smtClean="0">
                <a:ea typeface="宋体" panose="02010600030101010101" pitchFamily="2" charset="-122"/>
              </a:rPr>
              <a:t>：</a:t>
            </a:r>
            <a:r>
              <a:rPr lang="en-US" altLang="zh-CN" sz="3200">
                <a:ea typeface="宋体" panose="02010600030101010101" pitchFamily="2" charset="-122"/>
              </a:rPr>
              <a:t>TSAb</a:t>
            </a:r>
            <a:r>
              <a:rPr lang="zh-CN" altLang="en-US" sz="3200">
                <a:ea typeface="宋体" panose="02010600030101010101" pitchFamily="2" charset="-122"/>
              </a:rPr>
              <a:t>阳性率可达      </a:t>
            </a:r>
            <a:r>
              <a:rPr lang="en-US" altLang="zh-CN" sz="3200">
                <a:ea typeface="宋体" panose="02010600030101010101" pitchFamily="2" charset="-122"/>
              </a:rPr>
              <a:t>80%</a:t>
            </a:r>
            <a:r>
              <a:rPr lang="zh-CN" altLang="en-US" sz="3200">
                <a:ea typeface="宋体" panose="02010600030101010101" pitchFamily="2" charset="-122"/>
              </a:rPr>
              <a:t>～</a:t>
            </a:r>
            <a:r>
              <a:rPr lang="en-US" altLang="zh-CN" sz="3200">
                <a:ea typeface="宋体" panose="02010600030101010101" pitchFamily="2" charset="-122"/>
              </a:rPr>
              <a:t>100%</a:t>
            </a:r>
            <a:r>
              <a:rPr lang="zh-CN" altLang="en-US" sz="3200">
                <a:ea typeface="宋体" panose="02010600030101010101" pitchFamily="2" charset="-122"/>
              </a:rPr>
              <a:t>， 可有早期诊断意义。</a:t>
            </a:r>
            <a:endParaRPr lang="zh-CN" altLang="en-US" sz="320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3200">
                <a:ea typeface="宋体" panose="02010600030101010101" pitchFamily="2" charset="-122"/>
              </a:rPr>
              <a:t>6</a:t>
            </a:r>
            <a:r>
              <a:rPr lang="zh-CN" altLang="en-US" sz="3200">
                <a:ea typeface="宋体" panose="02010600030101010101" pitchFamily="2" charset="-122"/>
              </a:rPr>
              <a:t>．影像学检</a:t>
            </a:r>
            <a:r>
              <a:rPr lang="zh-CN" altLang="en-US" sz="3200" smtClean="0">
                <a:ea typeface="宋体" panose="02010600030101010101" pitchFamily="2" charset="-122"/>
              </a:rPr>
              <a:t>查：</a:t>
            </a:r>
            <a:r>
              <a:rPr lang="en-US" altLang="zh-CN" sz="3200">
                <a:ea typeface="宋体" panose="02010600030101010101" pitchFamily="2" charset="-122"/>
              </a:rPr>
              <a:t>CT</a:t>
            </a:r>
            <a:r>
              <a:rPr lang="zh-CN" altLang="en-US" sz="3200">
                <a:ea typeface="宋体" panose="02010600030101010101" pitchFamily="2" charset="-122"/>
              </a:rPr>
              <a:t>、</a:t>
            </a:r>
            <a:r>
              <a:rPr lang="en-US" altLang="zh-CN" sz="3200">
                <a:ea typeface="宋体" panose="02010600030101010101" pitchFamily="2" charset="-122"/>
              </a:rPr>
              <a:t>MRI </a:t>
            </a:r>
            <a:r>
              <a:rPr lang="zh-CN" altLang="en-US" sz="3200">
                <a:ea typeface="宋体" panose="02010600030101010101" pitchFamily="2" charset="-122"/>
              </a:rPr>
              <a:t>、超声   助于异位甲状腺诊</a:t>
            </a:r>
            <a:r>
              <a:rPr lang="zh-CN" altLang="en-US" sz="3200" smtClean="0">
                <a:ea typeface="宋体" panose="02010600030101010101" pitchFamily="2" charset="-122"/>
              </a:rPr>
              <a:t>断</a:t>
            </a:r>
            <a:endParaRPr lang="en-US" altLang="zh-CN" sz="3200" smtClean="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3200" smtClean="0">
                <a:ea typeface="宋体" panose="02010600030101010101" pitchFamily="2" charset="-122"/>
              </a:rPr>
              <a:t>7.  </a:t>
            </a:r>
            <a:r>
              <a:rPr lang="zh-CN" altLang="en-US" sz="3200" smtClean="0">
                <a:ea typeface="宋体" panose="02010600030101010101" pitchFamily="2" charset="-122"/>
              </a:rPr>
              <a:t>基础代谢率：升高</a:t>
            </a:r>
            <a:endParaRPr lang="zh-CN" altLang="en-US" sz="3200">
              <a:ea typeface="宋体" panose="02010600030101010101" pitchFamily="2" charset="-122"/>
            </a:endParaRPr>
          </a:p>
          <a:p>
            <a:pPr eaLnBrk="1" hangingPunct="1"/>
            <a:endParaRPr lang="zh-CN" altLang="en-US" sz="32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371599" y="1524000"/>
            <a:ext cx="8582297" cy="3877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3300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3600" b="1">
                <a:solidFill>
                  <a:srgbClr val="FF3300"/>
                </a:solidFill>
                <a:ea typeface="宋体" panose="02010600030101010101" pitchFamily="2" charset="-122"/>
              </a:rPr>
              <a:t>（四）诊断</a:t>
            </a:r>
            <a:endParaRPr lang="zh-CN" altLang="en-US" sz="3600" b="1">
              <a:solidFill>
                <a:srgbClr val="FF3300"/>
              </a:solidFill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>
                <a:solidFill>
                  <a:srgbClr val="FF3300"/>
                </a:solidFill>
                <a:ea typeface="宋体" panose="02010600030101010101" pitchFamily="2" charset="-122"/>
              </a:rPr>
              <a:t>  </a:t>
            </a:r>
            <a:r>
              <a:rPr lang="zh-CN" altLang="zh-CN" sz="3200">
                <a:ea typeface="宋体" panose="02010600030101010101" pitchFamily="2" charset="-122"/>
              </a:rPr>
              <a:t>甲状腺功能亢进诊断依</a:t>
            </a:r>
            <a:r>
              <a:rPr lang="zh-CN" altLang="zh-CN" sz="3200" smtClean="0">
                <a:ea typeface="宋体" panose="02010600030101010101" pitchFamily="2" charset="-122"/>
              </a:rPr>
              <a:t>据</a:t>
            </a:r>
            <a:endParaRPr lang="en-US" altLang="zh-CN" sz="3200" smtClean="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3200" smtClean="0">
                <a:ea typeface="宋体" panose="02010600030101010101" pitchFamily="2" charset="-122"/>
              </a:rPr>
              <a:t>1.</a:t>
            </a:r>
            <a:r>
              <a:rPr lang="zh-CN" altLang="zh-CN" sz="3200" smtClean="0">
                <a:ea typeface="宋体" panose="02010600030101010101" pitchFamily="2" charset="-122"/>
              </a:rPr>
              <a:t>典</a:t>
            </a:r>
            <a:r>
              <a:rPr lang="zh-CN" altLang="zh-CN" sz="3200">
                <a:ea typeface="宋体" panose="02010600030101010101" pitchFamily="2" charset="-122"/>
              </a:rPr>
              <a:t>型的临床表现如高代谢症候群、甲状腺肿大、突眼征</a:t>
            </a:r>
            <a:r>
              <a:rPr lang="zh-CN" altLang="zh-CN" sz="3200" smtClean="0">
                <a:ea typeface="宋体" panose="02010600030101010101" pitchFamily="2" charset="-122"/>
              </a:rPr>
              <a:t>等</a:t>
            </a:r>
            <a:endParaRPr lang="en-US" altLang="zh-CN" sz="3200" smtClean="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3200" smtClean="0">
                <a:ea typeface="宋体" panose="02010600030101010101" pitchFamily="2" charset="-122"/>
              </a:rPr>
              <a:t>2.</a:t>
            </a:r>
            <a:r>
              <a:rPr lang="zh-CN" altLang="en-US" sz="3200" smtClean="0">
                <a:ea typeface="宋体" panose="02010600030101010101" pitchFamily="2" charset="-122"/>
              </a:rPr>
              <a:t>辅助检查：</a:t>
            </a:r>
            <a:r>
              <a:rPr lang="zh-CN" altLang="zh-CN" sz="3200" smtClean="0">
                <a:ea typeface="宋体" panose="02010600030101010101" pitchFamily="2" charset="-122"/>
              </a:rPr>
              <a:t>检</a:t>
            </a:r>
            <a:r>
              <a:rPr lang="zh-CN" altLang="zh-CN" sz="3200">
                <a:ea typeface="宋体" panose="02010600030101010101" pitchFamily="2" charset="-122"/>
              </a:rPr>
              <a:t>测甲状腺激素T3、T4、FT3、FT4升高，TSH降低</a:t>
            </a:r>
            <a:r>
              <a:rPr lang="zh-CN" altLang="zh-CN" sz="3200" smtClean="0">
                <a:ea typeface="宋体" panose="02010600030101010101" pitchFamily="2" charset="-122"/>
              </a:rPr>
              <a:t>，</a:t>
            </a:r>
            <a:r>
              <a:rPr lang="zh-CN" altLang="en-US" sz="3200" smtClean="0">
                <a:ea typeface="宋体" panose="02010600030101010101" pitchFamily="2" charset="-122"/>
              </a:rPr>
              <a:t>结合影像学</a:t>
            </a:r>
            <a:r>
              <a:rPr lang="zh-CN" altLang="zh-CN" sz="3200" smtClean="0">
                <a:ea typeface="宋体" panose="02010600030101010101" pitchFamily="2" charset="-122"/>
              </a:rPr>
              <a:t>即</a:t>
            </a:r>
            <a:r>
              <a:rPr lang="zh-CN" altLang="zh-CN" sz="3200">
                <a:ea typeface="宋体" panose="02010600030101010101" pitchFamily="2" charset="-122"/>
              </a:rPr>
              <a:t>可诊断甲状腺功能亢进。</a:t>
            </a:r>
            <a:endParaRPr lang="zh-CN" altLang="zh-CN" sz="3200">
              <a:ea typeface="宋体" panose="02010600030101010101" pitchFamily="2" charset="-122"/>
            </a:endParaRPr>
          </a:p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365759" y="940526"/>
            <a:ext cx="11207931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76225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latin typeface="宋体" panose="02010600030101010101" pitchFamily="2" charset="-122"/>
              </a:rPr>
              <a:t>诊断的程序是：</a:t>
            </a:r>
            <a:endParaRPr lang="zh-CN" altLang="en-US" sz="2000">
              <a:latin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</a:rPr>
              <a:t>甲状腺毒症的诊断：测定血清</a:t>
            </a:r>
            <a:r>
              <a:rPr lang="en-US" altLang="zh-CN" sz="2000"/>
              <a:t>TSH</a:t>
            </a:r>
            <a:r>
              <a:rPr lang="zh-CN" altLang="en-US" sz="2000">
                <a:latin typeface="宋体" panose="02010600030101010101" pitchFamily="2" charset="-122"/>
              </a:rPr>
              <a:t>和甲状腺激素的水平；</a:t>
            </a:r>
            <a:endParaRPr lang="zh-CN" altLang="en-US" sz="2000">
              <a:latin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</a:rPr>
              <a:t>确定甲状腺毒症是否来源于甲状腺功能的亢进；</a:t>
            </a:r>
            <a:endParaRPr lang="zh-CN" altLang="en-US" sz="2000">
              <a:latin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</a:rPr>
              <a:t>③</a:t>
            </a:r>
            <a:r>
              <a:rPr lang="zh-CN" altLang="en-US" sz="2000">
                <a:latin typeface="宋体" panose="02010600030101010101" pitchFamily="2" charset="-122"/>
              </a:rPr>
              <a:t>确定引起甲状腺功能亢进的原因，如</a:t>
            </a:r>
            <a:r>
              <a:rPr lang="en-US" altLang="zh-CN" sz="2000"/>
              <a:t>GD</a:t>
            </a:r>
            <a:r>
              <a:rPr lang="zh-CN" altLang="en-US" sz="2000">
                <a:latin typeface="宋体" panose="02010600030101010101" pitchFamily="2" charset="-122"/>
              </a:rPr>
              <a:t>、结节性毒性甲状腺肿、甲状腺自主高功能腺瘤等。</a:t>
            </a:r>
            <a:endParaRPr lang="zh-CN" altLang="en-US" sz="2000">
              <a:latin typeface="宋体" panose="02010600030101010101" pitchFamily="2" charset="-122"/>
            </a:endParaRPr>
          </a:p>
          <a:p>
            <a:r>
              <a:rPr lang="zh-CN" altLang="en-US" sz="2000" b="1">
                <a:latin typeface="宋体" panose="02010600030101010101" pitchFamily="2" charset="-122"/>
              </a:rPr>
              <a:t>（一）甲亢的诊断</a:t>
            </a:r>
            <a:endParaRPr lang="zh-CN" altLang="en-US" sz="2000" b="1">
              <a:latin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</a:rPr>
              <a:t>高代谢症状和体征；</a:t>
            </a:r>
            <a:r>
              <a:rPr lang="en-US" altLang="zh-CN" sz="2000">
                <a:latin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</a:rPr>
              <a:t>甲状腺肿大；</a:t>
            </a:r>
            <a:r>
              <a:rPr lang="en-US" altLang="zh-CN" sz="2000">
                <a:latin typeface="宋体" panose="02010600030101010101" pitchFamily="2" charset="-122"/>
              </a:rPr>
              <a:t>③</a:t>
            </a:r>
            <a:r>
              <a:rPr lang="zh-CN" altLang="en-US" sz="2000">
                <a:latin typeface="宋体" panose="02010600030101010101" pitchFamily="2" charset="-122"/>
              </a:rPr>
              <a:t>血清</a:t>
            </a:r>
            <a:r>
              <a:rPr lang="en-US" altLang="zh-CN" sz="2000"/>
              <a:t>TT</a:t>
            </a:r>
            <a:r>
              <a:rPr lang="en-US" altLang="zh-CN" sz="2000" baseline="-25000"/>
              <a:t>4</a:t>
            </a:r>
            <a:r>
              <a:rPr lang="zh-CN" altLang="en-US" sz="2000">
                <a:latin typeface="宋体" panose="02010600030101010101" pitchFamily="2" charset="-122"/>
              </a:rPr>
              <a:t>、</a:t>
            </a:r>
            <a:r>
              <a:rPr lang="en-US" altLang="zh-CN" sz="2000"/>
              <a:t>FT</a:t>
            </a:r>
            <a:r>
              <a:rPr lang="en-US" altLang="zh-CN" sz="2000" baseline="-25000"/>
              <a:t>4</a:t>
            </a:r>
            <a:r>
              <a:rPr lang="zh-CN" altLang="en-US" sz="2000">
                <a:latin typeface="宋体" panose="02010600030101010101" pitchFamily="2" charset="-122"/>
              </a:rPr>
              <a:t>增高，</a:t>
            </a:r>
            <a:r>
              <a:rPr lang="en-US" altLang="zh-CN" sz="2000">
                <a:latin typeface="宋体" panose="02010600030101010101" pitchFamily="2" charset="-122"/>
              </a:rPr>
              <a:t>TSH</a:t>
            </a:r>
            <a:r>
              <a:rPr lang="zh-CN" altLang="en-US" sz="2000">
                <a:latin typeface="宋体" panose="02010600030101010101" pitchFamily="2" charset="-122"/>
              </a:rPr>
              <a:t>减低。具备以上三项诊断即可成立。应注意的是，淡漠型甲亢的高代谢症状不明显，仅表现为明显消瘦或心房颤动，尤其在老年患者；少数患者无甲状腺肿大；</a:t>
            </a:r>
            <a:r>
              <a:rPr lang="en-US" altLang="zh-CN" sz="2000"/>
              <a:t>T</a:t>
            </a:r>
            <a:r>
              <a:rPr lang="en-US" altLang="zh-CN" sz="2000" baseline="-25000"/>
              <a:t>3</a:t>
            </a:r>
            <a:r>
              <a:rPr lang="zh-CN" altLang="en-US" sz="2000">
                <a:latin typeface="宋体" panose="02010600030101010101" pitchFamily="2" charset="-122"/>
              </a:rPr>
              <a:t>型甲亢仅有血清</a:t>
            </a:r>
            <a:r>
              <a:rPr lang="en-US" altLang="zh-CN" sz="2000"/>
              <a:t>T</a:t>
            </a:r>
            <a:r>
              <a:rPr lang="en-US" altLang="zh-CN" sz="2000" baseline="-25000"/>
              <a:t>3</a:t>
            </a:r>
            <a:r>
              <a:rPr lang="zh-CN" altLang="en-US" sz="2000">
                <a:latin typeface="宋体" panose="02010600030101010101" pitchFamily="2" charset="-122"/>
              </a:rPr>
              <a:t>增高。</a:t>
            </a:r>
            <a:endParaRPr lang="zh-CN" altLang="en-US" sz="2000">
              <a:latin typeface="宋体" panose="02010600030101010101" pitchFamily="2" charset="-122"/>
            </a:endParaRPr>
          </a:p>
          <a:p>
            <a:r>
              <a:rPr lang="zh-CN" altLang="en-US" sz="2000" b="1">
                <a:latin typeface="宋体" panose="02010600030101010101" pitchFamily="2" charset="-122"/>
              </a:rPr>
              <a:t>（二）</a:t>
            </a:r>
            <a:r>
              <a:rPr lang="en-US" altLang="zh-CN" sz="2000" b="1">
                <a:latin typeface="宋体" panose="02010600030101010101" pitchFamily="2" charset="-122"/>
              </a:rPr>
              <a:t>GD</a:t>
            </a:r>
            <a:r>
              <a:rPr lang="zh-CN" altLang="en-US" sz="2000" b="1">
                <a:latin typeface="宋体" panose="02010600030101010101" pitchFamily="2" charset="-122"/>
              </a:rPr>
              <a:t>的诊断</a:t>
            </a:r>
            <a:endParaRPr lang="zh-CN" altLang="en-US" sz="2000" b="1">
              <a:latin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</a:rPr>
              <a:t>甲亢诊断确立；</a:t>
            </a:r>
            <a:r>
              <a:rPr lang="en-US" altLang="zh-CN" sz="2000">
                <a:latin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</a:rPr>
              <a:t>甲状腺弥漫性肿大（触诊和</a:t>
            </a:r>
            <a:r>
              <a:rPr lang="en-US" altLang="zh-CN" sz="2000"/>
              <a:t>B</a:t>
            </a:r>
            <a:r>
              <a:rPr lang="zh-CN" altLang="en-US" sz="2000">
                <a:latin typeface="宋体" panose="02010600030101010101" pitchFamily="2" charset="-122"/>
              </a:rPr>
              <a:t>超证实），少数病例可以无甲状腺肿大；</a:t>
            </a:r>
            <a:r>
              <a:rPr lang="en-US" altLang="zh-CN" sz="2000">
                <a:latin typeface="宋体" panose="02010600030101010101" pitchFamily="2" charset="-122"/>
              </a:rPr>
              <a:t>③</a:t>
            </a:r>
            <a:r>
              <a:rPr lang="zh-CN" altLang="en-US" sz="2000">
                <a:latin typeface="宋体" panose="02010600030101010101" pitchFamily="2" charset="-122"/>
              </a:rPr>
              <a:t>眼球突出和其他浸润性眼征；</a:t>
            </a:r>
            <a:r>
              <a:rPr lang="en-US" altLang="zh-CN" sz="2000">
                <a:latin typeface="宋体" panose="02010600030101010101" pitchFamily="2" charset="-122"/>
              </a:rPr>
              <a:t>④</a:t>
            </a:r>
            <a:r>
              <a:rPr lang="zh-CN" altLang="en-US" sz="2000">
                <a:latin typeface="宋体" panose="02010600030101010101" pitchFamily="2" charset="-122"/>
              </a:rPr>
              <a:t>胫前黏液性水肿。</a:t>
            </a:r>
            <a:r>
              <a:rPr lang="en-US" altLang="zh-CN" sz="2000">
                <a:latin typeface="宋体" panose="02010600030101010101" pitchFamily="2" charset="-122"/>
              </a:rPr>
              <a:t>⑤</a:t>
            </a:r>
            <a:r>
              <a:rPr lang="en-US" altLang="zh-CN" sz="2000"/>
              <a:t>TRAb</a:t>
            </a:r>
            <a:r>
              <a:rPr lang="zh-CN" altLang="en-US" sz="2000">
                <a:latin typeface="宋体" panose="02010600030101010101" pitchFamily="2" charset="-122"/>
              </a:rPr>
              <a:t>、</a:t>
            </a:r>
            <a:r>
              <a:rPr lang="en-US" altLang="zh-CN" sz="2000"/>
              <a:t>TSAb</a:t>
            </a:r>
            <a:r>
              <a:rPr lang="zh-CN" altLang="en-US" sz="2000">
                <a:latin typeface="宋体" panose="02010600030101010101" pitchFamily="2" charset="-122"/>
              </a:rPr>
              <a:t>、</a:t>
            </a:r>
            <a:r>
              <a:rPr lang="en-US" altLang="zh-CN" sz="2000"/>
              <a:t>TPOAb</a:t>
            </a:r>
            <a:r>
              <a:rPr lang="zh-CN" altLang="en-US" sz="2000">
                <a:latin typeface="宋体" panose="02010600030101010101" pitchFamily="2" charset="-122"/>
              </a:rPr>
              <a:t>、</a:t>
            </a:r>
            <a:r>
              <a:rPr lang="en-US" altLang="zh-CN" sz="2000"/>
              <a:t>TgAb</a:t>
            </a:r>
            <a:r>
              <a:rPr lang="zh-CN" altLang="en-US" sz="2000">
                <a:latin typeface="宋体" panose="02010600030101010101" pitchFamily="2" charset="-122"/>
              </a:rPr>
              <a:t>阳性。以上标准中，</a:t>
            </a:r>
            <a:r>
              <a:rPr lang="en-US" altLang="zh-CN" sz="2000">
                <a:latin typeface="宋体" panose="02010600030101010101" pitchFamily="2" charset="-122"/>
              </a:rPr>
              <a:t>①②</a:t>
            </a:r>
            <a:r>
              <a:rPr lang="zh-CN" altLang="en-US" sz="2000">
                <a:latin typeface="宋体" panose="02010600030101010101" pitchFamily="2" charset="-122"/>
              </a:rPr>
              <a:t>项为诊断必备条件，</a:t>
            </a:r>
            <a:r>
              <a:rPr lang="en-US" altLang="zh-CN" sz="2000">
                <a:latin typeface="宋体" panose="02010600030101010101" pitchFamily="2" charset="-122"/>
              </a:rPr>
              <a:t>③④⑤</a:t>
            </a:r>
            <a:r>
              <a:rPr lang="zh-CN" altLang="en-US" sz="2000">
                <a:latin typeface="宋体" panose="02010600030101010101" pitchFamily="2" charset="-122"/>
              </a:rPr>
              <a:t>项为诊断辅助条件。</a:t>
            </a:r>
            <a:r>
              <a:rPr lang="en-US" altLang="zh-CN" sz="2000"/>
              <a:t>TPOAb</a:t>
            </a:r>
            <a:r>
              <a:rPr lang="zh-CN" altLang="en-US" sz="2000">
                <a:latin typeface="宋体" panose="02010600030101010101" pitchFamily="2" charset="-122"/>
              </a:rPr>
              <a:t>、</a:t>
            </a:r>
            <a:r>
              <a:rPr lang="en-US" altLang="zh-CN" sz="2000"/>
              <a:t>TgAb</a:t>
            </a:r>
            <a:r>
              <a:rPr lang="zh-CN" altLang="en-US" sz="2000">
                <a:latin typeface="宋体" panose="02010600030101010101" pitchFamily="2" charset="-122"/>
              </a:rPr>
              <a:t>虽然不是本病致病性抗体，但是可以交叉存在，提示本病的自身免疫病因。</a:t>
            </a:r>
            <a:endParaRPr lang="zh-CN" altLang="en-US" sz="2000"/>
          </a:p>
        </p:txBody>
      </p:sp>
      <p:sp>
        <p:nvSpPr>
          <p:cNvPr id="3" name="矩形 2"/>
          <p:cNvSpPr/>
          <p:nvPr/>
        </p:nvSpPr>
        <p:spPr>
          <a:xfrm>
            <a:off x="574765" y="0"/>
            <a:ext cx="33310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FF3300"/>
                </a:solidFill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3300"/>
                </a:solidFill>
                <a:ea typeface="宋体" panose="02010600030101010101" pitchFamily="2" charset="-122"/>
              </a:rPr>
              <a:t>（四）诊断</a:t>
            </a:r>
            <a:endParaRPr lang="zh-CN" altLang="en-US" sz="36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371599" y="1524000"/>
            <a:ext cx="9953897" cy="464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3300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3600" b="1">
                <a:solidFill>
                  <a:srgbClr val="FF3300"/>
                </a:solidFill>
                <a:ea typeface="宋体" panose="02010600030101010101" pitchFamily="2" charset="-122"/>
              </a:rPr>
              <a:t>（五）治疗要点</a:t>
            </a:r>
            <a:endParaRPr lang="zh-CN" altLang="en-US" sz="3600" b="1">
              <a:solidFill>
                <a:srgbClr val="FF3300"/>
              </a:solidFill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>
                <a:solidFill>
                  <a:srgbClr val="FF3300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3200">
                <a:ea typeface="宋体" panose="02010600030101010101" pitchFamily="2" charset="-122"/>
              </a:rPr>
              <a:t>1</a:t>
            </a:r>
            <a:r>
              <a:rPr lang="zh-CN" altLang="en-US" sz="3200">
                <a:ea typeface="宋体" panose="02010600030101010101" pitchFamily="2" charset="-122"/>
              </a:rPr>
              <a:t>．抗甲状腺素药物治疗：（</a:t>
            </a:r>
            <a:r>
              <a:rPr lang="en-US" altLang="zh-CN" sz="3200">
                <a:ea typeface="宋体" panose="02010600030101010101" pitchFamily="2" charset="-122"/>
              </a:rPr>
              <a:t>antithyroid drugs</a:t>
            </a:r>
            <a:r>
              <a:rPr lang="zh-CN" altLang="en-US" sz="3200">
                <a:ea typeface="宋体" panose="02010600030101010101" pitchFamily="2" charset="-122"/>
              </a:rPr>
              <a:t>，</a:t>
            </a:r>
            <a:r>
              <a:rPr lang="en-US" altLang="zh-CN" sz="3200">
                <a:ea typeface="宋体" panose="02010600030101010101" pitchFamily="2" charset="-122"/>
              </a:rPr>
              <a:t>ATD</a:t>
            </a:r>
            <a:r>
              <a:rPr lang="zh-CN" altLang="en-US" sz="3200">
                <a:ea typeface="宋体" panose="02010600030101010101" pitchFamily="2" charset="-122"/>
              </a:rPr>
              <a:t>）抑制甲状腺合成甲状腺激素</a:t>
            </a:r>
            <a:endParaRPr lang="zh-CN" altLang="en-US" sz="320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3200">
                <a:ea typeface="宋体" panose="02010600030101010101" pitchFamily="2" charset="-122"/>
              </a:rPr>
              <a:t>  </a:t>
            </a:r>
            <a:r>
              <a:rPr lang="en-US" altLang="zh-CN" sz="3200" smtClean="0">
                <a:ea typeface="宋体" panose="02010600030101010101" pitchFamily="2" charset="-122"/>
              </a:rPr>
              <a:t>2.  </a:t>
            </a:r>
            <a:r>
              <a:rPr lang="zh-CN" altLang="en-US" sz="3200" smtClean="0">
                <a:ea typeface="宋体" panose="02010600030101010101" pitchFamily="2" charset="-122"/>
              </a:rPr>
              <a:t>放</a:t>
            </a:r>
            <a:r>
              <a:rPr lang="zh-CN" altLang="en-US" sz="3200">
                <a:ea typeface="宋体" panose="02010600030101010101" pitchFamily="2" charset="-122"/>
              </a:rPr>
              <a:t>射性</a:t>
            </a:r>
            <a:r>
              <a:rPr lang="en-US" altLang="zh-CN" sz="3200" baseline="30000">
                <a:ea typeface="宋体" panose="02010600030101010101" pitchFamily="2" charset="-122"/>
              </a:rPr>
              <a:t>131</a:t>
            </a:r>
            <a:r>
              <a:rPr lang="en-US" altLang="zh-CN" sz="3200">
                <a:ea typeface="宋体" panose="02010600030101010101" pitchFamily="2" charset="-122"/>
              </a:rPr>
              <a:t>I</a:t>
            </a:r>
            <a:r>
              <a:rPr lang="zh-CN" altLang="en-US" sz="3200">
                <a:ea typeface="宋体" panose="02010600030101010101" pitchFamily="2" charset="-122"/>
              </a:rPr>
              <a:t>治疗：通过破坏甲状腺组织、减少甲状腺激素的产生来达到治疗目的。</a:t>
            </a:r>
            <a:endParaRPr lang="zh-CN" altLang="en-US" sz="320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3200">
                <a:ea typeface="宋体" panose="02010600030101010101" pitchFamily="2" charset="-122"/>
              </a:rPr>
              <a:t>  </a:t>
            </a:r>
            <a:r>
              <a:rPr lang="en-US" altLang="zh-CN" sz="3200">
                <a:ea typeface="宋体" panose="02010600030101010101" pitchFamily="2" charset="-122"/>
              </a:rPr>
              <a:t>3</a:t>
            </a:r>
            <a:r>
              <a:rPr lang="zh-CN" altLang="en-US" sz="3200">
                <a:ea typeface="宋体" panose="02010600030101010101" pitchFamily="2" charset="-122"/>
              </a:rPr>
              <a:t>．手术治</a:t>
            </a:r>
            <a:r>
              <a:rPr lang="zh-CN" altLang="en-US" sz="3200" smtClean="0">
                <a:ea typeface="宋体" panose="02010600030101010101" pitchFamily="2" charset="-122"/>
              </a:rPr>
              <a:t>疗</a:t>
            </a:r>
            <a:endParaRPr lang="en-US" altLang="zh-CN" sz="3200" smtClean="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3200">
                <a:ea typeface="宋体" panose="02010600030101010101" pitchFamily="2" charset="-122"/>
              </a:rPr>
              <a:t>  </a:t>
            </a:r>
            <a:r>
              <a:rPr lang="en-US" altLang="zh-CN" sz="3200" smtClean="0">
                <a:ea typeface="宋体" panose="02010600030101010101" pitchFamily="2" charset="-122"/>
              </a:rPr>
              <a:t>4.  </a:t>
            </a:r>
            <a:r>
              <a:rPr lang="zh-CN" altLang="en-US" sz="3200" smtClean="0">
                <a:ea typeface="宋体" panose="02010600030101010101" pitchFamily="2" charset="-122"/>
              </a:rPr>
              <a:t>其他治疗</a:t>
            </a:r>
            <a:endParaRPr lang="en-US" altLang="zh-CN" sz="3200" smtClean="0">
              <a:ea typeface="宋体" panose="02010600030101010101" pitchFamily="2" charset="-122"/>
            </a:endParaRPr>
          </a:p>
          <a:p>
            <a:pPr eaLnBrk="1" hangingPunct="1"/>
            <a:endParaRPr lang="zh-CN" altLang="en-US" sz="3200">
              <a:ea typeface="宋体" panose="02010600030101010101" pitchFamily="2" charset="-122"/>
            </a:endParaRPr>
          </a:p>
          <a:p>
            <a:pPr eaLnBrk="1" hangingPunct="1"/>
            <a:endParaRPr lang="zh-CN" altLang="en-US">
              <a:ea typeface="宋体" panose="02010600030101010101" pitchFamily="2" charset="-122"/>
            </a:endParaRPr>
          </a:p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 noChangeArrowheads="1"/>
          </p:cNvSpPr>
          <p:nvPr/>
        </p:nvSpPr>
        <p:spPr>
          <a:xfrm>
            <a:off x="378823" y="1257301"/>
            <a:ext cx="11639006" cy="54578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mtClean="0"/>
              <a:t>1．碘剂  减少碘摄入量是甲亢的基础治疗之一。过量碘的摄人会加重和延长病程，增加复发的可能性，所以甲亢患者应当食用无碘食盐，忌用含碘药物。复方碘化钠溶液仅在手术前和甲状腺危象时使用。</a:t>
            </a:r>
            <a:endParaRPr lang="zh-CN" altLang="en-US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mtClean="0"/>
              <a:t>2．β受体阻断药  </a:t>
            </a:r>
            <a:endParaRPr lang="zh-CN" altLang="en-US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mtClean="0"/>
              <a:t>作用机制是：①阻断甲状腺激素对心脏的兴奋作用；②阻断外周组织T4向T3的转化，主要在ATD初治期使用，可较快控制甲亢的临床症状。通常应用普萘洛尔每次10～40mg，每天3～4次。对于有支气管疾病者，可选用β1受体阻断药，如阿替洛尔、美托洛尔等。</a:t>
            </a:r>
            <a:endParaRPr lang="zh-CN" altLang="en-US" sz="2000"/>
          </a:p>
        </p:txBody>
      </p:sp>
      <p:sp>
        <p:nvSpPr>
          <p:cNvPr id="3" name="矩形 2"/>
          <p:cNvSpPr/>
          <p:nvPr/>
        </p:nvSpPr>
        <p:spPr>
          <a:xfrm>
            <a:off x="574765" y="0"/>
            <a:ext cx="33310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>
                <a:solidFill>
                  <a:srgbClr val="FF3300"/>
                </a:solidFill>
                <a:ea typeface="宋体" panose="02010600030101010101" pitchFamily="2" charset="-122"/>
              </a:rPr>
              <a:t> </a:t>
            </a:r>
            <a:r>
              <a:rPr lang="zh-CN" altLang="en-US" sz="3600" b="1" smtClean="0">
                <a:solidFill>
                  <a:srgbClr val="FF3300"/>
                </a:solidFill>
                <a:ea typeface="宋体" panose="02010600030101010101" pitchFamily="2" charset="-122"/>
              </a:rPr>
              <a:t>其他治疗</a:t>
            </a:r>
            <a:endParaRPr lang="zh-CN" altLang="en-US" sz="36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>
            <a:spLocks noChangeArrowheads="1"/>
          </p:cNvSpPr>
          <p:nvPr/>
        </p:nvSpPr>
        <p:spPr bwMode="auto">
          <a:xfrm>
            <a:off x="5255169" y="2636066"/>
            <a:ext cx="1873250" cy="1800225"/>
          </a:xfrm>
          <a:prstGeom prst="ellipse">
            <a:avLst/>
          </a:prstGeom>
          <a:gradFill rotWithShape="1">
            <a:gsLst>
              <a:gs pos="0">
                <a:srgbClr val="008000"/>
              </a:gs>
              <a:gs pos="50000">
                <a:srgbClr val="FF9900"/>
              </a:gs>
              <a:gs pos="100000">
                <a:srgbClr val="008000"/>
              </a:gs>
            </a:gsLst>
            <a:lin ang="2700000" scaled="1"/>
          </a:gradFill>
          <a:ln w="38100">
            <a:solidFill>
              <a:srgbClr val="008000"/>
            </a:solidFill>
            <a:rou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 sz="3600" b="1">
                <a:solidFill>
                  <a:srgbClr val="333399"/>
                </a:solidFill>
                <a:ea typeface="楷体_GB2312" panose="02010609030101010101" pitchFamily="49" charset="-122"/>
              </a:rPr>
              <a:t>抢救</a:t>
            </a:r>
            <a:endParaRPr lang="zh-CN" altLang="en-US" sz="3600" b="1">
              <a:solidFill>
                <a:srgbClr val="333399"/>
              </a:solidFill>
              <a:ea typeface="楷体_GB2312" panose="02010609030101010101" pitchFamily="49" charset="-122"/>
            </a:endParaRPr>
          </a:p>
          <a:p>
            <a:pPr algn="ctr">
              <a:defRPr/>
            </a:pPr>
            <a:r>
              <a:rPr lang="zh-CN" altLang="en-US" sz="3600" b="1">
                <a:solidFill>
                  <a:srgbClr val="333399"/>
                </a:solidFill>
                <a:ea typeface="楷体_GB2312" panose="02010609030101010101" pitchFamily="49" charset="-122"/>
              </a:rPr>
              <a:t>  配合</a:t>
            </a:r>
            <a:r>
              <a:rPr lang="zh-CN" altLang="en-US" sz="4000" b="1">
                <a:solidFill>
                  <a:srgbClr val="333399"/>
                </a:solidFill>
                <a:ea typeface="楷体_GB2312" panose="02010609030101010101" pitchFamily="49" charset="-122"/>
              </a:rPr>
              <a:t> </a:t>
            </a:r>
            <a:endParaRPr lang="zh-CN" altLang="en-US" sz="4000" b="1">
              <a:solidFill>
                <a:srgbClr val="333399"/>
              </a:solidFill>
              <a:ea typeface="楷体_GB2312" panose="02010609030101010101" pitchFamily="49" charset="-122"/>
            </a:endParaRPr>
          </a:p>
        </p:txBody>
      </p:sp>
      <p:sp>
        <p:nvSpPr>
          <p:cNvPr id="3" name="椭圆 2"/>
          <p:cNvSpPr>
            <a:spLocks noChangeArrowheads="1"/>
          </p:cNvSpPr>
          <p:nvPr/>
        </p:nvSpPr>
        <p:spPr bwMode="auto">
          <a:xfrm>
            <a:off x="2220687" y="2508069"/>
            <a:ext cx="2215402" cy="1928221"/>
          </a:xfrm>
          <a:prstGeom prst="ellipse">
            <a:avLst/>
          </a:prstGeom>
          <a:gradFill rotWithShape="1">
            <a:gsLst>
              <a:gs pos="0">
                <a:srgbClr val="00C0BB"/>
              </a:gs>
              <a:gs pos="50000">
                <a:srgbClr val="FFCCCC"/>
              </a:gs>
              <a:gs pos="100000">
                <a:srgbClr val="00C0BB"/>
              </a:gs>
            </a:gsLst>
            <a:lin ang="2700000" scaled="1"/>
          </a:gradFill>
          <a:ln w="9525">
            <a:round/>
          </a:ln>
          <a:scene3d>
            <a:camera prst="legacyPerspective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FCCCC"/>
            </a:extrusionClr>
            <a:contourClr>
              <a:srgbClr val="00C0BB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CC3300"/>
                </a:solidFill>
                <a:ea typeface="楷体_GB2312" panose="02010609030101010101" pitchFamily="49" charset="-122"/>
              </a:rPr>
              <a:t>丙基硫氧嘧啶</a:t>
            </a:r>
            <a:endParaRPr lang="zh-CN" altLang="en-US" sz="2800" b="1">
              <a:solidFill>
                <a:srgbClr val="CC3300"/>
              </a:solidFill>
              <a:ea typeface="楷体_GB2312" panose="02010609030101010101" pitchFamily="49" charset="-122"/>
            </a:endParaRPr>
          </a:p>
          <a:p>
            <a:pPr algn="ctr" eaLnBrk="1" hangingPunct="1"/>
            <a:r>
              <a:rPr lang="zh-CN" altLang="en-US" sz="2800" b="1">
                <a:solidFill>
                  <a:srgbClr val="CC3300"/>
                </a:solidFill>
                <a:ea typeface="楷体_GB2312" panose="02010609030101010101" pitchFamily="49" charset="-122"/>
              </a:rPr>
              <a:t>复方碘溶液</a:t>
            </a:r>
            <a:endParaRPr lang="zh-CN" altLang="en-US" sz="2800" b="1">
              <a:solidFill>
                <a:srgbClr val="CC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4" name="椭圆 3"/>
          <p:cNvSpPr>
            <a:spLocks noChangeArrowheads="1"/>
          </p:cNvSpPr>
          <p:nvPr/>
        </p:nvSpPr>
        <p:spPr bwMode="auto">
          <a:xfrm>
            <a:off x="4898571" y="822959"/>
            <a:ext cx="2743200" cy="1531507"/>
          </a:xfrm>
          <a:prstGeom prst="ellipse">
            <a:avLst/>
          </a:prstGeom>
          <a:gradFill rotWithShape="1">
            <a:gsLst>
              <a:gs pos="0">
                <a:srgbClr val="767647"/>
              </a:gs>
              <a:gs pos="50000">
                <a:srgbClr val="FFFF99"/>
              </a:gs>
              <a:gs pos="100000">
                <a:srgbClr val="767647"/>
              </a:gs>
            </a:gsLst>
            <a:lin ang="2700000" scaled="1"/>
          </a:gradFill>
          <a:ln w="9525">
            <a:noFill/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绝对卧床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>
              <a:defRPr/>
            </a:pP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温度较低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>
              <a:defRPr/>
            </a:pP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环境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7947501" y="2202678"/>
            <a:ext cx="2385220" cy="2449513"/>
          </a:xfrm>
          <a:prstGeom prst="ellipse">
            <a:avLst/>
          </a:prstGeom>
          <a:gradFill rotWithShape="1">
            <a:gsLst>
              <a:gs pos="0">
                <a:srgbClr val="9999FF"/>
              </a:gs>
              <a:gs pos="50000">
                <a:srgbClr val="00FAF4"/>
              </a:gs>
              <a:gs pos="100000">
                <a:srgbClr val="9999FF"/>
              </a:gs>
            </a:gsLst>
            <a:lin ang="2700000" scaled="1"/>
          </a:gradFill>
          <a:ln w="9525">
            <a:rou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00FAF4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烦躁病人给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 eaLnBrk="1" hangingPunct="1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予镇静剂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 eaLnBrk="1" hangingPunct="1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低流量持续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 eaLnBrk="1" hangingPunct="1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吸氧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4898571" y="4869678"/>
            <a:ext cx="2743200" cy="1672863"/>
          </a:xfrm>
          <a:prstGeom prst="ellipse">
            <a:avLst/>
          </a:prstGeom>
          <a:gradFill rotWithShape="1">
            <a:gsLst>
              <a:gs pos="0">
                <a:srgbClr val="9999FF"/>
              </a:gs>
              <a:gs pos="50000">
                <a:srgbClr val="00FAF4"/>
              </a:gs>
              <a:gs pos="100000">
                <a:srgbClr val="9999FF"/>
              </a:gs>
            </a:gsLst>
            <a:lin ang="2700000" scaled="1"/>
          </a:gradFill>
          <a:ln w="9525">
            <a:rou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00FAF4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烦躁病人给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 eaLnBrk="1" hangingPunct="1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予镇静剂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 eaLnBrk="1" hangingPunct="1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低流量持续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 eaLnBrk="1" hangingPunct="1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吸氧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右箭头 264198"/>
          <p:cNvSpPr>
            <a:spLocks noChangeArrowheads="1"/>
          </p:cNvSpPr>
          <p:nvPr/>
        </p:nvSpPr>
        <p:spPr bwMode="auto">
          <a:xfrm>
            <a:off x="4501787" y="3437141"/>
            <a:ext cx="720725" cy="142875"/>
          </a:xfrm>
          <a:prstGeom prst="rightArrow">
            <a:avLst>
              <a:gd name="adj1" fmla="val 50000"/>
              <a:gd name="adj2" fmla="val 126064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" name="下箭头 264199"/>
          <p:cNvSpPr>
            <a:spLocks noChangeArrowheads="1"/>
          </p:cNvSpPr>
          <p:nvPr/>
        </p:nvSpPr>
        <p:spPr bwMode="auto">
          <a:xfrm>
            <a:off x="6093438" y="2354467"/>
            <a:ext cx="215900" cy="360362"/>
          </a:xfrm>
          <a:prstGeom prst="downArrow">
            <a:avLst>
              <a:gd name="adj1" fmla="val 50000"/>
              <a:gd name="adj2" fmla="val 41712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" name="右箭头 264201"/>
          <p:cNvSpPr>
            <a:spLocks noChangeArrowheads="1"/>
          </p:cNvSpPr>
          <p:nvPr/>
        </p:nvSpPr>
        <p:spPr bwMode="auto">
          <a:xfrm rot="16200000">
            <a:off x="5985488" y="4609940"/>
            <a:ext cx="431800" cy="215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" name="右箭头 264200"/>
          <p:cNvSpPr>
            <a:spLocks noChangeArrowheads="1"/>
          </p:cNvSpPr>
          <p:nvPr/>
        </p:nvSpPr>
        <p:spPr bwMode="auto">
          <a:xfrm rot="10800000">
            <a:off x="7177596" y="3389288"/>
            <a:ext cx="720725" cy="190727"/>
          </a:xfrm>
          <a:prstGeom prst="rightArrow">
            <a:avLst>
              <a:gd name="adj1" fmla="val 50000"/>
              <a:gd name="adj2" fmla="val 126064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3326" y="1027315"/>
            <a:ext cx="32134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3300"/>
                </a:solidFill>
                <a:ea typeface="宋体" panose="02010600030101010101" pitchFamily="2" charset="-122"/>
              </a:rPr>
              <a:t>甲状腺危象抢救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23370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甲状腺功能减退症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3930" y="1926590"/>
            <a:ext cx="10264775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b="1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）病因及发病机制</a:t>
            </a: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原发性加减：甲状腺本身疾病</a:t>
            </a:r>
            <a:endParaRPr lang="en-US" altLang="zh-CN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继发性加减：下丘脑和垂体病变等</a:t>
            </a:r>
            <a:endParaRPr lang="en-US" altLang="zh-CN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（二）临床表现</a:t>
            </a:r>
            <a:endParaRPr lang="zh-CN" altLang="en-US" b="1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一般表现：甲减面容、皮肤粗糙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神经系统：反应迟钝</a:t>
            </a:r>
            <a:endParaRPr lang="en-US" altLang="zh-CN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心血管系统：心率慢、心音低钝</a:t>
            </a:r>
            <a:endParaRPr lang="en-US" altLang="zh-CN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消化系统：便秘</a:t>
            </a:r>
            <a:endParaRPr lang="en-US" altLang="zh-CN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运动系统：乏力、关节疼痛</a:t>
            </a:r>
            <a:endParaRPr lang="en-US" altLang="zh-CN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6.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内分泌系统：月经过多</a:t>
            </a:r>
            <a:endParaRPr lang="en-US" altLang="zh-CN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en-US" altLang="zh-CN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en-US" altLang="zh-CN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en-US" altLang="zh-CN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789" y="1715769"/>
            <a:ext cx="4558937" cy="4257675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23370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ts val="1000"/>
              </a:spcBef>
              <a:buSzPct val="100000"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二、甲状腺功能减退症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6780" y="1929130"/>
            <a:ext cx="76003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（三）辅助检查</a:t>
            </a: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. 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血常规和生化：贫血、胆固醇和甘油三酯升高。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. 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甲状腺功能检查：</a:t>
            </a: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T3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T4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降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低，</a:t>
            </a: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TSH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升高，</a:t>
            </a: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131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碘摄取率降低。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促甲状腺激素释放激素（</a:t>
            </a: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TRH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）兴奋试验：注射</a:t>
            </a: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TRH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后</a:t>
            </a: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TSH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无升高反应，提示垂体性甲减。延迟升高，提示下丘脑性甲减。</a:t>
            </a:r>
            <a:endParaRPr lang="en-US" altLang="zh-CN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影像学检查</a:t>
            </a:r>
            <a:endParaRPr lang="en-US" altLang="zh-CN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（四）诊断</a:t>
            </a:r>
            <a:endParaRPr lang="en-US" altLang="zh-CN" b="1" smtClean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根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据低代谢表现、结合</a:t>
            </a: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T3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T4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FT3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FT4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降低、</a:t>
            </a: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TSH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升高即可诊断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68022" y="1644382"/>
            <a:ext cx="349858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</a:t>
              </a:r>
              <a:r>
                <a:rPr lang="zh-CN" altLang="en-US" sz="180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目</a:t>
              </a:r>
              <a:r>
                <a:rPr lang="zh-CN" altLang="en-US" sz="180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九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内分泌与代谢性疾病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90570" y="164438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　</a:t>
              </a: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风湿性疾病</a:t>
              </a:r>
              <a:endParaRPr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68022" y="2553957"/>
            <a:ext cx="349858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血液系统疾病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90570" y="255395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二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神经系统疾病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68022" y="3472028"/>
            <a:ext cx="349858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三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外</a:t>
              </a: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科</a:t>
              </a: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总论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90570" y="346313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四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运动系统疾病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23370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ts val="1000"/>
              </a:spcBef>
              <a:buSzPct val="100000"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二、甲状腺功能减退症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0290" y="2136775"/>
            <a:ext cx="98139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（五）治疗</a:t>
            </a: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1. 甲状腺激素替代治疗：永久性甲减需要终身口服药物治疗。</a:t>
            </a:r>
            <a:endParaRPr lang="en-US" altLang="zh-CN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对症治疗</a:t>
            </a:r>
            <a:endParaRPr lang="en-US" altLang="zh-CN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粘液性水肿昏迷治疗：监护、吸氧、甲状腺激素、糖皮质激素等积极治疗。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ts val="1000"/>
              </a:spcBef>
              <a:buSzPct val="100000"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案例分析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剪去对角 3"/>
          <p:cNvSpPr/>
          <p:nvPr>
            <p:custDataLst>
              <p:tags r:id="rId2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0290" y="2136775"/>
            <a:ext cx="9813925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. 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根据患者有乏力、怕热、多食易饥饿、体重减轻、颈部增粗等临床表现，结合甲状腺功能和甲状腺彩超检查，考虑诊断</a:t>
            </a:r>
            <a:r>
              <a:rPr lang="zh-CN" altLang="en-US" sz="2400" spc="388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甲状腺功能亢进症</a:t>
            </a:r>
            <a:r>
              <a:rPr lang="en-US" altLang="zh-CN" sz="2400" spc="388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en-US" altLang="zh-CN" sz="2400" spc="388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Graves</a:t>
            </a:r>
            <a:r>
              <a:rPr lang="zh-CN" altLang="en-US" sz="2400" spc="388" smtClean="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病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治疗方法有口服抗甲状腺药物、碘</a:t>
            </a: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</a:rPr>
              <a:t>131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和手术治疗。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糖尿病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37189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糖尿病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73870" y="1952625"/>
            <a:ext cx="5957887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algn="just" fontAlgn="auto">
              <a:lnSpc>
                <a:spcPct val="150000"/>
              </a:lnSpc>
            </a:pPr>
            <a:r>
              <a:rPr lang="zh-CN" altLang="en-US" sz="2000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案例导入：</a:t>
            </a:r>
            <a:endParaRPr lang="en-US" altLang="zh-CN" sz="2000" b="1" smtClean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</a:pP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患者，男性，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岁，体重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85Kg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年前无明显诱因出现多饮、多尿、多食、体重减轻约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10Kg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。当地医院查空腹血糖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8.9mmol/L,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平时未服用和系统监测血糖。入院后查空腹和早餐后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时血糖分别为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11.5mmol/L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18.5mmol/L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超显示中度脂肪肝。</a:t>
            </a:r>
            <a:endParaRPr lang="en-US" altLang="zh-CN" sz="200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</a:pPr>
            <a:r>
              <a:rPr lang="zh-CN" altLang="en-US" sz="2000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思</a:t>
            </a:r>
            <a:r>
              <a:rPr lang="zh-CN" altLang="en-US" sz="2000" b="1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考题</a:t>
            </a:r>
            <a:endParaRPr lang="zh-CN" altLang="en-US" sz="20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/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 该患者考虑诊断何种疾病？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/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如何治疗糖尿病？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66" y="2286000"/>
            <a:ext cx="4353533" cy="3226526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主要内容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Shape 103"/>
          <p:cNvSpPr/>
          <p:nvPr/>
        </p:nvSpPr>
        <p:spPr>
          <a:xfrm>
            <a:off x="795338" y="1639944"/>
            <a:ext cx="7706579" cy="3334246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t">
            <a:spAutoFit/>
          </a:bodyPr>
          <a:lstStyle/>
          <a:p>
            <a:pPr lvl="1" indent="-4572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þ"/>
            </a:pP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概述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þ"/>
            </a:pP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病因与分型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þ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临床表现与并发症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þ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实验室检查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þ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诊断*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þ"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治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疗*</a:t>
            </a:r>
            <a:endParaRPr lang="zh-CN" altLang="en-US" sz="2000" b="1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endParaRPr lang="en-US" altLang="zh-CN" sz="2000" b="1" dirty="0"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0721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糖尿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病概述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704850" y="1785528"/>
            <a:ext cx="8504464" cy="286232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þ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是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一组多种原因导致的胰岛素分泌和</a:t>
            </a: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/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或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作用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缺陷而引起的慢性高血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葡萄糖（简称血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糖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）为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特征的代谢性疾病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þ"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可出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现糖、蛋白质、脂肪、水及电解质紊乱</a:t>
            </a:r>
            <a:endParaRPr lang="en-US" altLang="zh-CN" sz="2000" b="1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þ"/>
            </a:pP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长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期三大代谢紊乱致多系统损害，导致眼、肾、神经、心脏、血管等组织器官的慢性进行性病变、功能减退及衰竭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þ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病情严重或应激时可发生急性代谢紊乱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00721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糖尿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病概述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87654" y="783741"/>
            <a:ext cx="18261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流行特征</a:t>
            </a:r>
            <a:endParaRPr lang="zh-CN" altLang="en-US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714375" y="2169813"/>
            <a:ext cx="7397659" cy="2492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þ"/>
            </a:pP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常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见病，多发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病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þ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患病率逐年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升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高：</a:t>
            </a:r>
            <a:r>
              <a:rPr lang="en-US" altLang="zh-CN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11.9%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þ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低龄化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þ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知晓率低、治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疗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率、控制率低：</a:t>
            </a:r>
            <a:r>
              <a:rPr lang="en-US" altLang="zh-CN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38.0%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、</a:t>
            </a:r>
            <a:r>
              <a:rPr lang="en-US" altLang="zh-CN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34.1%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、</a:t>
            </a:r>
            <a:r>
              <a:rPr lang="en-US" altLang="zh-CN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33.1%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algn="just" eaLnBrk="0" hangingPunct="0">
              <a:lnSpc>
                <a:spcPct val="150000"/>
              </a:lnSpc>
              <a:buClr>
                <a:srgbClr val="FF0066"/>
              </a:buClr>
              <a:buFont typeface="Wingdings" panose="05000000000000000000" pitchFamily="2" charset="2"/>
              <a:buChar char="ü"/>
            </a:pPr>
            <a:endParaRPr lang="en-US" altLang="zh-CN" sz="2400" dirty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869024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糖尿病的病因、机制、分型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95325" y="2045942"/>
            <a:ext cx="9483315" cy="370596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-457200">
              <a:lnSpc>
                <a:spcPct val="150000"/>
              </a:lnSpc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</a:pPr>
            <a:r>
              <a:rPr lang="en-US" altLang="zh-CN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型糖尿病（</a:t>
            </a:r>
            <a:r>
              <a:rPr lang="en-US" altLang="zh-CN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T1DM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）：</a:t>
            </a:r>
            <a:r>
              <a:rPr lang="en-US" altLang="zh-CN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Symbol" panose="05050102010706020507" pitchFamily="18" charset="2"/>
              </a:rPr>
              <a:t>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细胞破坏，胰岛素绝对缺乏</a:t>
            </a:r>
            <a:endParaRPr lang="zh-CN" altLang="en-US" sz="2000" b="1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lvl="1" indent="-457200">
              <a:lnSpc>
                <a:spcPct val="150000"/>
              </a:lnSpc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</a:pPr>
            <a:r>
              <a:rPr lang="en-US" altLang="zh-CN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型糖尿病（</a:t>
            </a:r>
            <a:r>
              <a:rPr lang="en-US" altLang="zh-CN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T2DM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）：胰岛素抵抗伴胰岛素分泌不足                            </a:t>
            </a:r>
            <a:endParaRPr lang="en-US" altLang="zh-CN" sz="2000" b="1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lvl="1" indent="-457200">
              <a:lnSpc>
                <a:spcPct val="150000"/>
              </a:lnSpc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</a:pP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特殊类型糖尿病：基因缺陷、胰腺外分泌疾病、药物、内分泌等</a:t>
            </a:r>
            <a:endParaRPr lang="en-US" altLang="zh-CN" sz="2000" b="1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lvl="1" indent="-457200">
              <a:lnSpc>
                <a:spcPct val="150000"/>
              </a:lnSpc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</a:pP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妊娠糖尿病（</a:t>
            </a:r>
            <a:r>
              <a:rPr lang="en-US" altLang="zh-CN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GDM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）：</a:t>
            </a:r>
            <a:r>
              <a:rPr lang="zh-CN" altLang="zh-CN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在妊娠期间被诊断的糖尿病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或糖耐量异常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869024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糖尿病的病因、机制、分型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90900" y="979979"/>
            <a:ext cx="54006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  <a:cs typeface="+mj-cs"/>
              </a:rPr>
              <a:t>1</a:t>
            </a: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  <a:cs typeface="+mj-cs"/>
              </a:rPr>
              <a:t>型糖尿病病因和发病机理</a:t>
            </a:r>
            <a:endParaRPr lang="zh-CN" altLang="en-US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  <a:cs typeface="+mj-cs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723900" y="1791926"/>
            <a:ext cx="9236556" cy="2657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遗传因素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环境因素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免疫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损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伤</a:t>
            </a:r>
            <a:endParaRPr lang="en-US" altLang="zh-CN" sz="2000" b="1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绝大多数</a:t>
            </a: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T1DM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是自身免疫性疾病，特发性者无自身免疫证据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869024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糖尿病的病因、机制、分型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81312" y="692311"/>
            <a:ext cx="64293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  <a:cs typeface="+mj-cs"/>
              </a:rPr>
              <a:t>2</a:t>
            </a: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  <a:cs typeface="+mj-cs"/>
              </a:rPr>
              <a:t>型糖尿病病因和发病机理</a:t>
            </a:r>
            <a:endParaRPr lang="zh-CN" altLang="en-US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  <a:cs typeface="+mj-cs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762000" y="1818929"/>
            <a:ext cx="10101262" cy="35163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</a:pP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遗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传因素和环境因素共同作用的结果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多基因遗传易感性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环境因素：老龄化、现代生活方式、营养过剩、体力活动不足、应激、化学毒物等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中心性肥胖与胰岛素抵抗和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T2DM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的发生密切相关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胰岛素抵抗和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β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细胞功能缺陷是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型糖尿病发病两大要素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葡萄糖毒性（</a:t>
            </a:r>
            <a:r>
              <a:rPr lang="en-US" altLang="zh-CN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glucotoxicity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）和脂毒性（</a:t>
            </a:r>
            <a:r>
              <a:rPr lang="en-US" altLang="zh-CN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lipotoxicity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胰岛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α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细胞功能异常和胰高糖素样多肽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-1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GLP-1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）分泌缺陷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项目九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内分泌与代谢性疾病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p:transition spd="med">
    <p:newsflash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临床表现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3455" y="2136775"/>
            <a:ext cx="655447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（一）代谢紊乱综合征</a:t>
            </a:r>
            <a:endParaRPr lang="en-US" altLang="zh-CN" b="1" smtClean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733425" y="2444366"/>
            <a:ext cx="10460965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714375" lvl="1" indent="-3683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Ø"/>
            </a:pP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“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三多一少”（多尿，多饮，多食，体重减轻）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Ø"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皮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肤瘙痒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Ø"/>
            </a:pP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其他表现：视物模糊、四肢麻木、性欲减退、便秘、餐前低血糖，部分患者无症状，体检或围手术期发现血糖升高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临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床表现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9974" y="2345055"/>
            <a:ext cx="935418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（二）糖尿病急性并发症</a:t>
            </a: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. 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糖尿病酮症酸中毒：</a:t>
            </a: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DKA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. 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糖尿病高血糖高渗状态：</a:t>
            </a: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HHS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　</a:t>
            </a:r>
            <a:endParaRPr lang="en-US" altLang="zh-CN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急性感染：皮肤化脓性及真菌感染、真菌性阴道炎和巴氏腺炎、肺结核、泌尿系感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染</a:t>
            </a:r>
            <a:endParaRPr lang="en-US" altLang="zh-CN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低血糖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临床表现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0709" y="1890893"/>
            <a:ext cx="6815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（三）糖尿病慢性并发症</a:t>
            </a:r>
            <a:endParaRPr lang="en-US" altLang="zh-CN" b="1" smtClean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0160" y="2664823"/>
            <a:ext cx="7270291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大血管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病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变：</a:t>
            </a:r>
            <a:r>
              <a:rPr lang="zh-CN" altLang="en-US" sz="2000" b="1">
                <a:solidFill>
                  <a:srgbClr val="0000CC"/>
                </a:solidFill>
                <a:ea typeface="宋体" panose="02010600030101010101" pitchFamily="2" charset="-122"/>
              </a:rPr>
              <a:t>脑、心、肾及肢体动脉硬</a:t>
            </a:r>
            <a:r>
              <a:rPr lang="zh-CN" altLang="en-US" sz="2000" b="1" smtClean="0">
                <a:solidFill>
                  <a:srgbClr val="0000CC"/>
                </a:solidFill>
                <a:ea typeface="宋体" panose="02010600030101010101" pitchFamily="2" charset="-122"/>
              </a:rPr>
              <a:t>化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微血管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病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变：肾病、视网膜病变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神经系统并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发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症：</a:t>
            </a:r>
            <a:r>
              <a:rPr lang="zh-CN" altLang="en-US" sz="2000" b="1">
                <a:solidFill>
                  <a:srgbClr val="0000CC"/>
                </a:solidFill>
                <a:ea typeface="宋体" panose="02010600030101010101" pitchFamily="2" charset="-122"/>
              </a:rPr>
              <a:t>以周围神经病变最常见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糖尿病足 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其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他 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：青光眼、白内障、屈光不正等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pic>
        <p:nvPicPr>
          <p:cNvPr id="7" name="图片 8195" descr="点击查看大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48994" y="1952503"/>
            <a:ext cx="4100074" cy="3954372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临床表现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0709" y="1103680"/>
            <a:ext cx="6815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（三）糖尿病慢性并发症</a:t>
            </a:r>
            <a:r>
              <a:rPr lang="en-US" altLang="zh-CN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糖尿病肾病</a:t>
            </a:r>
            <a:endParaRPr lang="en-US" altLang="zh-CN" b="1" smtClean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862149" y="2027010"/>
            <a:ext cx="10846714" cy="3644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慢性肾脏病变的一种重要类型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是导致终末期肾衰的常见原因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是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T1DM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的主要死因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在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T2DM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，其严重性仅次于心、脑血管疾病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常见于病史超过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10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年的病人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病程≥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年的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1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型糖尿病、所有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2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型糖尿病及所有伴有高血压的病人，至少每年定量评估尿白蛋白和估算肾小球滤过率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临床表现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剪去对角 3"/>
          <p:cNvSpPr/>
          <p:nvPr>
            <p:custDataLst>
              <p:tags r:id="rId2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59965" y="1924661"/>
            <a:ext cx="10369551" cy="34617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病程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&gt;10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年，失明的主因之一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常伴有糖尿病肾病及神经病变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分为六期：散瞳眼底检查，眼底荧光造影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I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～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Ⅲ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期为背景性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Ø"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I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期：微血管瘤、小出血点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Ø"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Ⅱ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期：出现硬性渗出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buClr>
                <a:srgbClr val="127FB8"/>
              </a:buClr>
              <a:buFont typeface="Wingdings" panose="05000000000000000000" pitchFamily="2" charset="2"/>
              <a:buChar char="Ø"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Ⅲ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期：出现棉絮状软性渗出</a:t>
            </a:r>
            <a:endParaRPr lang="zh-CN" altLang="en-US" sz="2000" dirty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0709" y="1103680"/>
            <a:ext cx="6815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（三）糖尿病慢性并发症</a:t>
            </a:r>
            <a:r>
              <a:rPr lang="en-US" altLang="zh-CN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b="1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糖尿</a:t>
            </a: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病视网膜病变</a:t>
            </a:r>
            <a:endParaRPr lang="en-US" altLang="zh-CN" b="1" smtClean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临床表现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剪去对角 3"/>
          <p:cNvSpPr/>
          <p:nvPr>
            <p:custDataLst>
              <p:tags r:id="rId2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0709" y="1103680"/>
            <a:ext cx="6815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（三）糖尿病慢性并发症</a:t>
            </a:r>
            <a:r>
              <a:rPr lang="en-US" altLang="zh-CN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糖尿病足</a:t>
            </a:r>
            <a:endParaRPr lang="en-US" altLang="zh-CN" b="1" smtClean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733425" y="1638074"/>
            <a:ext cx="10925175" cy="14773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与下肢远端神经异常和不同程度的周围血管病变相关的足部（踝关节或踝关节以下部分）感染、溃疡和（或）深层组织破坏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危害性大，是截肢、致残主要原因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548" y="3453426"/>
            <a:ext cx="3618411" cy="22958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301" y="3453426"/>
            <a:ext cx="3266755" cy="2295842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辅助检查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733425" y="2044532"/>
            <a:ext cx="7865940" cy="2657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尿常规：尿糖阳性是诊断的重要线索，肾糖阈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血糖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/OGTT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：诊断主要依据，瞬间值，诊断时用静脉血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糖化血红蛋白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HbA1c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：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2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～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3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月的总血糖水平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果糖胺：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2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～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3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周的总血糖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水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平</a:t>
            </a:r>
            <a:endParaRPr lang="en-US" altLang="zh-CN" sz="2000" b="1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3495675" y="4645148"/>
            <a:ext cx="4886325" cy="400110"/>
          </a:xfrm>
          <a:prstGeom prst="rect">
            <a:avLst/>
          </a:prstGeom>
          <a:solidFill>
            <a:srgbClr val="FFCCFF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</a:rPr>
              <a:t>诊断的主要指标：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血糖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 OGTT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495675" y="5312021"/>
            <a:ext cx="4886325" cy="400110"/>
          </a:xfrm>
          <a:prstGeom prst="rect">
            <a:avLst/>
          </a:prstGeom>
          <a:solidFill>
            <a:srgbClr val="FFCCFF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</a:rPr>
              <a:t>血糖控制的主要指标：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血糖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+HbA1c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9838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辅助检查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742949" y="1895168"/>
            <a:ext cx="10788809" cy="476027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血胰岛素释放试验：受血清中胰岛素抗体和外源性胰岛素干扰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C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肽释放试验：不受血清中的胰岛素抗体和外源性胰岛素影响，反映</a:t>
            </a:r>
            <a:r>
              <a:rPr lang="el-GR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β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细胞储备功能 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常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规生化检查：血糖、血脂、肝肾功能等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急性并发症：血糖、酮体、电解质、血气分析、尿检</a:t>
            </a:r>
            <a:endParaRPr lang="en-US" altLang="zh-CN" sz="20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慢性并发症：心、肝、肾、脑、眼科、口腔以及神经系统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等</a:t>
            </a:r>
            <a:endParaRPr lang="en-US" altLang="zh-CN" sz="2000" b="1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抗体检测：</a:t>
            </a:r>
            <a:r>
              <a:rPr lang="en-US" altLang="zh-CN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GAD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、</a:t>
            </a: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IAA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、</a:t>
            </a: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ICA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、</a:t>
            </a: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IA-2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及</a:t>
            </a: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ZnT8A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的联合检测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胰岛素敏感性检测</a:t>
            </a:r>
            <a:endParaRPr lang="en-US" altLang="zh-CN" sz="20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基因分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析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0" lvl="1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defRPr/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诊断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23900" y="1864093"/>
            <a:ext cx="10987088" cy="39773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诊断线索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三多一少症状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以糖尿病并发症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/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伴发病首诊的病人；原因不明的酸中毒、昏迷；反复发作的皮肤疖或痈、真菌性阴道炎、结核病等；代谢综合征、高血压、冠心病、脑卒中、肾病、视网膜病、周围神经炎、下肢坏疽等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高危人群：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IGR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（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IFG/IGT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）、年龄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&gt;45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岁、肥胖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/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超重、糖尿病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/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肥胖家族史、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PCOS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、长期接受抗抑郁药物治疗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45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岁以上健康体检或因各种疾病住院应常规排除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诊断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352550" y="2247900"/>
          <a:ext cx="9804180" cy="2324100"/>
        </p:xfrm>
        <a:graphic>
          <a:graphicData uri="http://schemas.openxmlformats.org/drawingml/2006/table">
            <a:tbl>
              <a:tblPr/>
              <a:tblGrid>
                <a:gridCol w="4007664"/>
                <a:gridCol w="5796516"/>
              </a:tblGrid>
              <a:tr h="390525">
                <a:tc>
                  <a:txBody>
                    <a:bodyPr/>
                    <a:lstStyle/>
                    <a:p>
                      <a:pPr indent="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诊断标准</a:t>
                      </a:r>
                      <a:endParaRPr lang="zh-CN" sz="1800" b="1" kern="100" dirty="0">
                        <a:latin typeface="Times New Roman" panose="02020603050405020304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静脉血浆葡萄糖水平</a:t>
                      </a:r>
                      <a:r>
                        <a:rPr lang="zh-CN" altLang="en-US" sz="1800" b="1" kern="100" dirty="0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1800" b="1" kern="100" dirty="0" err="1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mmol</a:t>
                      </a:r>
                      <a:r>
                        <a:rPr lang="en-US" sz="1800" b="1" kern="100" dirty="0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/L</a:t>
                      </a:r>
                      <a:r>
                        <a:rPr lang="zh-CN" altLang="en-US" sz="1800" b="1" kern="100" dirty="0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）</a:t>
                      </a:r>
                      <a:endParaRPr lang="zh-CN" sz="1800" b="1" kern="100" dirty="0">
                        <a:latin typeface="Times New Roman" panose="02020603050405020304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indent="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糖尿病症状加随机血糖</a:t>
                      </a:r>
                      <a:endParaRPr lang="zh-CN" sz="1800" kern="100" dirty="0">
                        <a:latin typeface="Times New Roman" panose="02020603050405020304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≥</a:t>
                      </a:r>
                      <a:r>
                        <a:rPr lang="en-US" sz="1800" kern="100" dirty="0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11.1</a:t>
                      </a:r>
                      <a:endParaRPr lang="zh-CN" sz="1800" kern="100" dirty="0">
                        <a:latin typeface="Times New Roman" panose="02020603050405020304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0525">
                <a:tc>
                  <a:txBody>
                    <a:bodyPr/>
                    <a:lstStyle/>
                    <a:p>
                      <a:pPr indent="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或</a:t>
                      </a:r>
                      <a:endParaRPr lang="zh-CN" sz="1800" kern="100">
                        <a:latin typeface="Times New Roman" panose="02020603050405020304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800" kern="100">
                        <a:latin typeface="Times New Roman" panose="02020603050405020304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0525">
                <a:tc>
                  <a:txBody>
                    <a:bodyPr/>
                    <a:lstStyle/>
                    <a:p>
                      <a:pPr indent="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空腹血糖</a:t>
                      </a:r>
                      <a:r>
                        <a:rPr lang="zh-CN" altLang="en-US" sz="1800" kern="100" dirty="0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1800" kern="100" dirty="0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FPG</a:t>
                      </a:r>
                      <a:r>
                        <a:rPr lang="zh-CN" altLang="en-US" sz="1800" kern="100" dirty="0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）</a:t>
                      </a:r>
                      <a:endParaRPr lang="zh-CN" sz="1800" kern="100" dirty="0">
                        <a:latin typeface="Times New Roman" panose="02020603050405020304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≥</a:t>
                      </a:r>
                      <a:r>
                        <a:rPr lang="en-US" sz="1800" kern="100" dirty="0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7.0</a:t>
                      </a:r>
                      <a:endParaRPr lang="zh-CN" sz="1800" kern="100" dirty="0">
                        <a:latin typeface="Times New Roman" panose="02020603050405020304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0525">
                <a:tc>
                  <a:txBody>
                    <a:bodyPr/>
                    <a:lstStyle/>
                    <a:p>
                      <a:pPr indent="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或</a:t>
                      </a:r>
                      <a:endParaRPr lang="zh-CN" sz="1800" kern="100">
                        <a:latin typeface="Times New Roman" panose="02020603050405020304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800" kern="100" dirty="0">
                        <a:latin typeface="Times New Roman" panose="02020603050405020304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0525">
                <a:tc>
                  <a:txBody>
                    <a:bodyPr/>
                    <a:lstStyle/>
                    <a:p>
                      <a:pPr indent="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OGTT 2</a:t>
                      </a:r>
                      <a:r>
                        <a:rPr lang="zh-CN" sz="1800" kern="100" dirty="0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小时血糖</a:t>
                      </a:r>
                      <a:endParaRPr lang="zh-CN" sz="1800" kern="100" dirty="0">
                        <a:latin typeface="Times New Roman" panose="02020603050405020304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≥</a:t>
                      </a:r>
                      <a:r>
                        <a:rPr lang="en-US" sz="1800" kern="100" dirty="0">
                          <a:latin typeface="Times New Roman" panose="02020603050405020304"/>
                          <a:ea typeface="微软雅黑" panose="020B0503020204020204" charset="-122"/>
                          <a:cs typeface="Times New Roman" panose="02020603050405020304"/>
                        </a:rPr>
                        <a:t>11.1</a:t>
                      </a:r>
                      <a:endParaRPr lang="zh-CN" sz="1800" kern="100" dirty="0">
                        <a:latin typeface="Times New Roman" panose="02020603050405020304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770709" y="1103680"/>
            <a:ext cx="86084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糖尿病诊断标准：有典型症状一次达标即可诊断，无症状两次达标诊断</a:t>
            </a:r>
            <a:endParaRPr lang="en-US" altLang="zh-CN" b="1" smtClean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知识目标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852170" y="4000500"/>
            <a:ext cx="2966720" cy="1754326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mtClean="0"/>
              <a:t>1.</a:t>
            </a:r>
            <a:r>
              <a:rPr lang="zh-CN" altLang="en-US" smtClean="0"/>
              <a:t>掌握常见内分泌与代谢性疾病的临床表现、诊断和治疗</a:t>
            </a:r>
            <a:r>
              <a:rPr smtClean="0"/>
              <a:t>。</a:t>
            </a:r>
            <a:endParaRPr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mtClean="0"/>
              <a:t>2.</a:t>
            </a:r>
            <a:r>
              <a:rPr lang="zh-CN" altLang="en-US"/>
              <a:t>熟</a:t>
            </a:r>
            <a:r>
              <a:rPr lang="zh-CN" altLang="en-US" smtClean="0"/>
              <a:t>悉内分泌及代谢性疾病的病因及发病机制。</a:t>
            </a:r>
            <a:endParaRPr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954270" y="4088765"/>
            <a:ext cx="2655570" cy="1421928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mtClean="0"/>
              <a:t>能够熟练判断糖尿病及甲状腺疾病临床特征，能对糖尿病及甲状腺疾病做出初步诊断。 </a:t>
            </a:r>
            <a:endParaRPr lang="zh-CN" altLang="en-US" dirty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18105" cy="17519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培养在团队协作中践行尊重爱护患者的职业能力，强化严谨负责的工作态度，彰显医者的责任担当。</a:t>
            </a:r>
            <a:endParaRPr lang="zh-CN" altLang="en-US" dirty="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1987" y="2009796"/>
            <a:ext cx="5438775" cy="2592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治疗原则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早期、长期、综合性治疗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全面控制心血管危险因素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早期发现与治疗并发症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个体化原则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1924071"/>
            <a:ext cx="521017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治疗方法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糖尿病健康教育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医学营养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治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疗：饮食治疗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体育锻炼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病情监测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口服药物治疗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胰岛素治疗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0709" y="1103680"/>
            <a:ext cx="45850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糖尿病治疗原则和方法</a:t>
            </a:r>
            <a:endParaRPr lang="en-US" altLang="zh-CN" b="1" smtClean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6775" y="1992842"/>
            <a:ext cx="11387137" cy="3703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糖尿病健康教育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是重要的基础治疗措施之一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901700" lvl="1" indent="-187325">
              <a:lnSpc>
                <a:spcPct val="150000"/>
              </a:lnSpc>
              <a:spcBef>
                <a:spcPts val="500"/>
              </a:spcBef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病人的积极配合有利于疾病控制达标 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教育形式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901700" lvl="1" indent="-187325">
              <a:lnSpc>
                <a:spcPct val="150000"/>
              </a:lnSpc>
              <a:spcBef>
                <a:spcPts val="500"/>
              </a:spcBef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糖尿病防治专业人员的培训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901700" lvl="1" indent="-187325">
              <a:lnSpc>
                <a:spcPct val="150000"/>
              </a:lnSpc>
              <a:spcBef>
                <a:spcPts val="500"/>
              </a:spcBef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医务人员的继续医学教育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901700" lvl="1" indent="-187325">
              <a:lnSpc>
                <a:spcPct val="150000"/>
              </a:lnSpc>
              <a:spcBef>
                <a:spcPts val="500"/>
              </a:spcBef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病人及家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属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和公众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的卫生保健教育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8595" y="2288904"/>
            <a:ext cx="10040814" cy="3698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总量控制，均衡膳食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提倡：粗制米面、绿叶蔬菜、豆类、含糖成分低的水果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忌食：葡萄糖、蔗糖、蜜糖及其制品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限盐、酒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戒烟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endParaRPr kumimoji="1" lang="en-US" altLang="zh-CN" sz="2400" dirty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endParaRPr kumimoji="1" lang="en-US" altLang="zh-CN" sz="2400" dirty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037" y="719244"/>
            <a:ext cx="7019925" cy="74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医学营养治疗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037" y="719244"/>
            <a:ext cx="7019925" cy="74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医学营养治疗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731520" y="1462909"/>
            <a:ext cx="10774679" cy="468076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计算每日总量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理想体重（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kg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）＝身高（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cm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）－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105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成人正常体重者完全卧床时每日每千克理想体重给予能量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15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～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20kcal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，休息状态下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25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～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30kcal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，轻体力劳动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30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～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35kcal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，中度体力劳动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35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～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40kcal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，重度体力劳动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40kcal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以上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计算三大营养物质比例（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15%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、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30%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、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55%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） 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蛋白质：总热量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×15%/4= 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？克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脂肪：总热量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×30%/9=  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？克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碳水化合物：总热量</a:t>
            </a:r>
            <a:r>
              <a:rPr lang="en-US" altLang="zh-CN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×50-60%/4=   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？克       </a:t>
            </a:r>
            <a:endParaRPr lang="en-US" altLang="zh-CN" sz="2000" b="1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三餐分配（</a:t>
            </a: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1/3 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、</a:t>
            </a: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1/3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、 </a:t>
            </a: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1/3 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）或（</a:t>
            </a: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1/5 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、</a:t>
            </a: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2/5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、 </a:t>
            </a: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2/5 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）        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pic>
        <p:nvPicPr>
          <p:cNvPr id="8" name="图片 60417" descr="P6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474" y="3801290"/>
            <a:ext cx="3197950" cy="2886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Bar dir="vert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037" y="719244"/>
            <a:ext cx="70199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smtClean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运动治</a:t>
            </a: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疗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781050" y="2093913"/>
            <a:ext cx="9918740" cy="318292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因人而异、循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序惭进、长期坚持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运动时间：宜餐后进行，注意防治低血糖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运动形式：依年龄、体力、病情选择球类、慢跑、散步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...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运动频率：每周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&gt;150min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运动强度：有氧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运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动</a:t>
            </a:r>
            <a:endParaRPr lang="en-US" altLang="zh-CN" sz="2000" b="1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运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动后心率达到</a:t>
            </a:r>
            <a:r>
              <a:rPr lang="en-US" altLang="zh-CN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170-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年龄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pic>
        <p:nvPicPr>
          <p:cNvPr id="7" name="图片 62467" descr="u=1727698416,2414676260&amp;gp=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40" y="3088439"/>
            <a:ext cx="201295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Bar dir="vert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037" y="719244"/>
            <a:ext cx="70199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smtClean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运动治</a:t>
            </a: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疗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pic>
        <p:nvPicPr>
          <p:cNvPr id="9" name="Picture 2" descr="未标题-14"/>
          <p:cNvPicPr>
            <a:picLocks noChangeAspect="1" noChangeArrowheads="1"/>
          </p:cNvPicPr>
          <p:nvPr/>
        </p:nvPicPr>
        <p:blipFill>
          <a:blip r:embed="rId3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58" y="1558443"/>
            <a:ext cx="5225142" cy="2399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未标题-15"/>
          <p:cNvPicPr>
            <a:picLocks noChangeAspect="1" noChangeArrowheads="1"/>
          </p:cNvPicPr>
          <p:nvPr/>
        </p:nvPicPr>
        <p:blipFill>
          <a:blip r:embed="rId4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354" y="1550241"/>
            <a:ext cx="5431405" cy="25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未标题-16"/>
          <p:cNvPicPr>
            <a:picLocks noChangeAspect="1" noChangeArrowheads="1"/>
          </p:cNvPicPr>
          <p:nvPr/>
        </p:nvPicPr>
        <p:blipFill>
          <a:blip r:embed="rId5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57" y="4123378"/>
            <a:ext cx="5342709" cy="2399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未标题-17"/>
          <p:cNvPicPr>
            <a:picLocks noChangeAspect="1" noChangeArrowheads="1"/>
          </p:cNvPicPr>
          <p:nvPr/>
        </p:nvPicPr>
        <p:blipFill>
          <a:blip r:embed="rId6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674" y="4280509"/>
            <a:ext cx="5157085" cy="240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Bar dir="vert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037" y="719244"/>
            <a:ext cx="7019925" cy="74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smtClean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病情监测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2680" y="2306881"/>
            <a:ext cx="8438258" cy="2067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en-US" alt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自我监测血糖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（</a:t>
            </a:r>
            <a:r>
              <a:rPr lang="en-US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Self-Monitoring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</a:t>
            </a:r>
            <a:r>
              <a:rPr lang="en-US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of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</a:t>
            </a:r>
            <a:r>
              <a:rPr lang="en-US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Blood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Glucose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，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SMBG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）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HbA1c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：长期控制血糖最重要的评估指标，每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3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～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6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月检测一次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并发症的检测：每年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1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～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2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次复查血脂以及心、肾、神经和眼底等，早期发现并发症，早期治疗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037" y="719244"/>
            <a:ext cx="7019925" cy="74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口服药</a:t>
            </a:r>
            <a:r>
              <a:rPr lang="zh-CN" altLang="en-US" sz="3200" b="1" smtClean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物治疗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5799" y="1976927"/>
            <a:ext cx="9779529" cy="3128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促胰岛素分泌剂：磺脲类、格列奈类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双胍类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噻唑烷二酮类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  <a:sym typeface="Symbol" panose="05050102010706020507" pitchFamily="18" charset="2"/>
              </a:rPr>
              <a:t>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葡萄糖苷酶抑制剂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二肽基肽酶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-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Ⅳ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抑制剂（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DPP-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Ⅳ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抑制剂）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钠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-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葡萄糖协同转运蛋白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2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抑制剂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（SGLT-2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抑制剂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）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037" y="719244"/>
            <a:ext cx="7019925" cy="74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口服药</a:t>
            </a:r>
            <a:r>
              <a:rPr lang="zh-CN" altLang="en-US" sz="3200" b="1" smtClean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物治疗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747711" y="1432168"/>
            <a:ext cx="10272183" cy="48390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磺脲类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主要作用：促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β</a:t>
            </a:r>
            <a:r>
              <a:rPr lang="zh-CN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细胞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分泌内源性胰岛素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禁忌证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688975" lvl="1" indent="-342900">
              <a:lnSpc>
                <a:spcPct val="150000"/>
              </a:lnSpc>
              <a:buClr>
                <a:srgbClr val="127FB8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T1DM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688975" lvl="1" indent="-342900">
              <a:lnSpc>
                <a:spcPct val="150000"/>
              </a:lnSpc>
              <a:buClr>
                <a:srgbClr val="127FB8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T2DM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有严重并发症或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β</a:t>
            </a:r>
            <a:r>
              <a:rPr lang="zh-CN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细胞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功能差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688975" lvl="1" indent="-342900">
              <a:lnSpc>
                <a:spcPct val="150000"/>
              </a:lnSpc>
              <a:buClr>
                <a:srgbClr val="127FB8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儿童糖尿病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688975" lvl="1" indent="-342900">
              <a:lnSpc>
                <a:spcPct val="150000"/>
              </a:lnSpc>
              <a:buClr>
                <a:srgbClr val="127FB8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妊娠或哺乳期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688975" lvl="1" indent="-342900">
              <a:lnSpc>
                <a:spcPct val="150000"/>
              </a:lnSpc>
              <a:buClr>
                <a:srgbClr val="127FB8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大手术围术期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688975" lvl="1" indent="-342900">
              <a:lnSpc>
                <a:spcPct val="150000"/>
              </a:lnSpc>
              <a:buClr>
                <a:srgbClr val="127FB8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对磺脲类过敏或有严重不良反应者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不良反应：低血糖；体重增加、过敏、消化道、可能的心血管风险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…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037" y="719244"/>
            <a:ext cx="7019925" cy="74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口服药</a:t>
            </a:r>
            <a:r>
              <a:rPr lang="zh-CN" altLang="en-US" sz="3200" b="1" smtClean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物治疗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757238" y="1690032"/>
            <a:ext cx="10128249" cy="41809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GB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格列奈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类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GB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主要作用：改善早相胰岛素的分泌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，</a:t>
            </a:r>
            <a:r>
              <a:rPr lang="zh-CN" altLang="en-GB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起效快而短</a:t>
            </a:r>
            <a:endParaRPr lang="zh-CN" altLang="en-GB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适应证：</a:t>
            </a:r>
            <a:r>
              <a:rPr lang="zh-CN" altLang="en-GB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餐后高血糖为主的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T2DM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</a:t>
            </a:r>
            <a:endParaRPr lang="zh-CN" altLang="en-GB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禁忌证：同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SUs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类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不良反应：与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SUs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类似，但低血糖较轻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常用药物：</a:t>
            </a:r>
            <a:r>
              <a:rPr lang="zh-CN" altLang="en-GB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瑞格列奈、那格列奈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用法：餐前或进餐时服用，不进餐不服药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GB" sz="2400" dirty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甲状腺疾病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037" y="719244"/>
            <a:ext cx="7019925" cy="74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口服药</a:t>
            </a:r>
            <a:r>
              <a:rPr lang="zh-CN" altLang="en-US" sz="3200" b="1" smtClean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物治疗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733425" y="1843209"/>
            <a:ext cx="10963275" cy="4438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双胍类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GB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作用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机制</a:t>
            </a:r>
            <a:r>
              <a:rPr lang="zh-CN" altLang="en-GB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：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抑制肝葡萄输出，</a:t>
            </a:r>
            <a:r>
              <a:rPr lang="zh-CN" altLang="en-GB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改善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外周组织对</a:t>
            </a:r>
            <a:r>
              <a:rPr lang="zh-CN" altLang="en-GB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胰岛素的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敏感性</a:t>
            </a:r>
            <a:endParaRPr lang="zh-CN" altLang="en-GB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适应证：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T2DM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治疗一线用药；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T1DM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，联用胰岛素可减少胰岛素用量和血糖波动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禁忌证或不适应证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: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肾功能不全（肾小球滤过率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&lt;45ml/min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）、肝功能不全、缺氧及高热病人禁忌，慢性胃肠病、慢性营养不良不宜使用；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T1DM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不宜单独使用本药；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T2DM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合并急性严重代谢紊乱、严重感染、缺氧、外伤、大手术、孕妇和哺乳期妇女等；对药物过敏或有严重不良反应者；酗酒者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不良反应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  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GB" sz="2000" dirty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037" y="719244"/>
            <a:ext cx="7019925" cy="74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口服药</a:t>
            </a:r>
            <a:r>
              <a:rPr lang="zh-CN" altLang="en-US" sz="3200" b="1" smtClean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物治疗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4387" y="2049463"/>
            <a:ext cx="11229975" cy="51398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噻唑烷二酮类（</a:t>
            </a:r>
            <a:r>
              <a:rPr lang="en-US" altLang="zh-CN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thiazoli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</a:t>
            </a:r>
            <a:r>
              <a:rPr lang="en-US" altLang="zh-CN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dinediones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，</a:t>
            </a: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TZDs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）</a:t>
            </a:r>
            <a:r>
              <a:rPr lang="en-US" altLang="zh-CN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-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胰岛素增敏剂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GB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作用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机制</a:t>
            </a:r>
            <a:r>
              <a:rPr lang="zh-CN" altLang="en-GB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：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激活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PPAR</a:t>
            </a:r>
            <a:r>
              <a:rPr lang="el-GR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γ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，减轻胰岛素抵抗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适应证：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T2DM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，尤其是肥胖、胰岛素抵抗明显病人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不适应证</a:t>
            </a:r>
            <a:r>
              <a:rPr lang="zh-CN" altLang="en-GB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：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T1DM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、孕妇、哺乳期妇女、儿童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不良反应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688975" lvl="1" indent="-342900">
              <a:lnSpc>
                <a:spcPct val="150000"/>
              </a:lnSpc>
              <a:buClr>
                <a:srgbClr val="127FB8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水肿、体重增加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688975" lvl="1" indent="-342900">
              <a:lnSpc>
                <a:spcPct val="150000"/>
              </a:lnSpc>
              <a:buClr>
                <a:srgbClr val="127FB8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有心衰、肝病者不用或慎用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688975" lvl="1" indent="-342900">
              <a:lnSpc>
                <a:spcPct val="150000"/>
              </a:lnSpc>
              <a:buClr>
                <a:srgbClr val="127FB8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单药不引起低血糖，但联合用药可出现低血糖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        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7030A0"/>
              </a:buClr>
            </a:pPr>
            <a:endParaRPr lang="en-US" altLang="zh-CN" sz="2400" dirty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GB" sz="2400" dirty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037" y="719244"/>
            <a:ext cx="7019925" cy="74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口服药</a:t>
            </a:r>
            <a:r>
              <a:rPr lang="zh-CN" altLang="en-US" sz="3200" b="1" smtClean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物治疗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771525" y="1902011"/>
            <a:ext cx="10958513" cy="30539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α-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葡萄糖苷酶抑制剂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GB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作用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机制</a:t>
            </a:r>
            <a:r>
              <a:rPr lang="zh-CN" altLang="en-GB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：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延缓碳水化合物吸收            </a:t>
            </a:r>
            <a:endParaRPr lang="zh-CN" altLang="en-GB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适应证：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 T2DM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；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T1DM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，在胰岛素基础上加用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α-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葡萄糖苷酶抑制剂有助降低餐后血糖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不适应证： 胃肠功能紊乱者；孕妇、哺乳期妇女、儿童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不良反应：胃肠道反应</a:t>
            </a:r>
            <a:r>
              <a:rPr lang="en-US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（</a:t>
            </a:r>
            <a:r>
              <a:rPr lang="en-US" alt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腹胀、腹痛、腹泻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）；单药不引起低血糖，但联合用药可出现低血糖，一旦发生，直接给葡萄糖口服或静注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037" y="719244"/>
            <a:ext cx="7019925" cy="74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口服药</a:t>
            </a:r>
            <a:r>
              <a:rPr lang="zh-CN" altLang="en-US" sz="3200" b="1" smtClean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物治疗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771525" y="1936873"/>
            <a:ext cx="10948988" cy="20690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DPP-IV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抑制剂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作用机制：减少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GLP-1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的失活，提高内源性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GLP-1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的水平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适应证</a:t>
            </a:r>
            <a:r>
              <a:rPr lang="zh-CN" altLang="en-GB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：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单药使用，或与二甲双胍联合应用治疗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T2DM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禁忌证或不适应证：禁用于孕妇、儿童和对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DPP-IV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抑制剂有超敏反应的病人</a:t>
            </a:r>
            <a:endParaRPr lang="zh-CN" altLang="en-GB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037" y="719244"/>
            <a:ext cx="7019925" cy="74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口服药</a:t>
            </a:r>
            <a:r>
              <a:rPr lang="zh-CN" altLang="en-US" sz="3200" b="1" smtClean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物治疗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8675" y="2279773"/>
            <a:ext cx="10929938" cy="42240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钠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-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葡萄糖协同转运蛋白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2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（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SGLT2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）抑制剂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作用机制：通过抑制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SGLT2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的作用抑制葡萄糖重吸收，降低肾糖阈而促进尿葡萄糖排泄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适应证</a:t>
            </a:r>
            <a:r>
              <a:rPr lang="zh-CN" altLang="en-GB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：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成人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T2DM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，可单独使用，也可与其他口服降糖药物及胰岛素联合使用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禁忌证或不适应证：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T1DM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。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GFR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＜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45mL/min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者不能使用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不良反应：生殖泌尿道感染；坎格列净（但不包括达格列净或恩格列净）可能与截肢风险和骨折风险增加相关；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SGLT2i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可能会引起酮症酸中毒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endParaRPr lang="zh-CN" altLang="en-GB" sz="2400" dirty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037" y="719244"/>
            <a:ext cx="70199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smtClean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非口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服药</a:t>
            </a:r>
            <a:r>
              <a:rPr lang="zh-CN" altLang="en-US" sz="3200" b="1" smtClean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物治疗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3899" y="1883128"/>
            <a:ext cx="9741429" cy="1545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注射药物分类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胰岛素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GLP-1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受体激动剂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037" y="719244"/>
            <a:ext cx="70199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smtClean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胰岛素治疗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719138" y="1813660"/>
            <a:ext cx="5949461" cy="41004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适应证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T1DM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各种严重的糖尿病急性或慢性并发症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手术、妊娠和分娩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新诊断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T2DM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伴有明显高血糖，或糖尿病病程中无明显诱因体重明显下降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T2DM </a:t>
            </a:r>
            <a:r>
              <a:rPr lang="el-GR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β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细胞功能明显减退者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某些特殊类型糖尿病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6982925" y="1813660"/>
            <a:ext cx="3780326" cy="41619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不良反应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低血糖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体重增加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过敏反应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胰岛素抵抗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脂质营养不良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胰岛素性水肿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 眼屈光不正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037" y="719244"/>
            <a:ext cx="70199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smtClean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胰岛素治疗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pic>
        <p:nvPicPr>
          <p:cNvPr id="9" name="内容占位符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0096" y="1550240"/>
            <a:ext cx="10414590" cy="513794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037" y="719244"/>
            <a:ext cx="70199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smtClean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非口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服药</a:t>
            </a:r>
            <a:r>
              <a:rPr lang="zh-CN" altLang="en-US" sz="3200" b="1" smtClean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物治疗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742950" y="1837813"/>
            <a:ext cx="10996612" cy="40578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GLP-1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受体激动剂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作用机制：葡萄糖依赖性地刺激胰岛素分泌和合成；减少胰高血糖素释放；作用于中枢神经系统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GLP-1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受体，进而减少食物摄入；促进灰色脂肪组织的生热作用和白色脂肪组织分解增加能量消耗；延迟胃排空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适应证</a:t>
            </a:r>
            <a:r>
              <a:rPr lang="zh-CN" altLang="en-GB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：可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单独或与其他降糖药物合用治疗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T2DM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，尤其是肥胖、胰岛素抵抗明显者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禁忌证或不适应证：有胰腺炎病史者禁用。不用于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T1DM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或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DKA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治疗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L="714375" lvl="1" indent="-368300">
              <a:lnSpc>
                <a:spcPct val="150000"/>
              </a:lnSpc>
              <a:spcBef>
                <a:spcPct val="20000"/>
              </a:spcBef>
              <a:buClr>
                <a:srgbClr val="127FB8"/>
              </a:buClr>
              <a:buSzPct val="75000"/>
              <a:buFont typeface="Wingdings" panose="05000000000000000000" pitchFamily="2" charset="2"/>
              <a:buChar char="Ø"/>
              <a:tabLst>
                <a:tab pos="714375" algn="l"/>
              </a:tabLs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不良反应：常见胃肠道不良反应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GB" sz="2400" dirty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037" y="719244"/>
            <a:ext cx="70199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smtClean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糖尿病酮症酸中毒治疗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3899" y="1883128"/>
            <a:ext cx="9741429" cy="1605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补液</a:t>
            </a:r>
            <a:r>
              <a:rPr lang="en-US" altLang="zh-CN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-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治疗的关键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胰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岛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素治疗</a:t>
            </a:r>
            <a:endParaRPr lang="en-US" altLang="zh-CN" sz="2000" b="1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>
              <a:lnSpc>
                <a:spcPct val="150000"/>
              </a:lnSpc>
              <a:spcBef>
                <a:spcPts val="500"/>
              </a:spcBef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纠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正水电解质和酸碱平衡失调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23370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甲状腺功能亢进症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73870" y="1952625"/>
            <a:ext cx="5957887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algn="just" fontAlgn="auto">
              <a:lnSpc>
                <a:spcPct val="150000"/>
              </a:lnSpc>
            </a:pPr>
            <a:r>
              <a:rPr lang="zh-CN" altLang="en-US" sz="2000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案例导入：</a:t>
            </a:r>
            <a:endParaRPr lang="en-US" altLang="zh-CN" sz="2000" b="1" smtClean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</a:pP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患者，女性，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37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岁。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个月前无明显诱因出现乏力、心悸、手抖、怕热、多汗、多食易饥饿、答辩次数增加、体重减轻约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10Kg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、颈部增粗。当地医院检查甲状腺功能结果示：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FT3↑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FT4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↑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TSH↓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，甲状腺彩超显示甲状腺弥漫性肿大。</a:t>
            </a:r>
            <a:endParaRPr lang="en-US" altLang="zh-CN" sz="200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</a:pPr>
            <a:r>
              <a:rPr lang="zh-CN" altLang="en-US" sz="2000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思</a:t>
            </a:r>
            <a:r>
              <a:rPr lang="zh-CN" altLang="en-US" sz="2000" b="1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考题</a:t>
            </a:r>
            <a:endParaRPr lang="zh-CN" altLang="en-US" sz="20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/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 该患者考虑诊断何种疾病？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/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如何治疗该疾病？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92" y="2709035"/>
            <a:ext cx="4912675" cy="242672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037" y="719244"/>
            <a:ext cx="7019925" cy="74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 pitchFamily="18" charset="0"/>
              </a:rPr>
              <a:t>糖尿病慢性并发症的防治原则</a:t>
            </a:r>
            <a:endParaRPr lang="zh-CN" altLang="en-US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61999" y="1965914"/>
            <a:ext cx="9543889" cy="260257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1" indent="-45720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糖尿病慢性并发症是病人致残、致死的主要原因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R="0" lvl="1" indent="-45720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强调早期防治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R="0" lvl="1" indent="-45720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T1DM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病程≥５年及所有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T2DM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确诊后应每年进行慢性并发症筛查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R="0" lvl="1" indent="-45720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早期和积极全面控制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ASCVD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（</a:t>
            </a:r>
            <a:r>
              <a:rPr lang="zh-CN" altLang="en-US" sz="2000" b="1" i="0" dirty="0">
                <a:effectLst/>
                <a:latin typeface="微软雅黑" panose="020B0503020204020204" charset="-122"/>
                <a:ea typeface="微软雅黑" panose="020B0503020204020204" charset="-122"/>
              </a:rPr>
              <a:t>动脉粥样硬化性心血管疾病）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危险因素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R="0" lvl="1" indent="-45720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除了血糖，还要关注肥胖、血压、血脂、抗血小板等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治疗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6037" y="719244"/>
            <a:ext cx="70199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 pitchFamily="18" charset="0"/>
              </a:rPr>
              <a:t>糖尿</a:t>
            </a:r>
            <a:r>
              <a:rPr lang="zh-CN" altLang="en-US" sz="3200" b="1" smtClean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 pitchFamily="18" charset="0"/>
              </a:rPr>
              <a:t>病预防</a:t>
            </a:r>
            <a:endParaRPr lang="zh-CN" altLang="en-US" sz="32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742950" y="2128460"/>
            <a:ext cx="10209348" cy="260257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1" indent="-45720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各级政府、卫生部门、社会各界共同参与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以自身保健和社区支持为主要内容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提倡合理膳食，经常运动，防止肥胖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给予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T2DM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病高危人群适当生活方式干预可显著延迟或预防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T2DM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的发生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lvl="1" indent="-45720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技术辅助工具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178072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案例分析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剪去对角 3"/>
          <p:cNvSpPr/>
          <p:nvPr>
            <p:custDataLst>
              <p:tags r:id="rId2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761999" y="2265643"/>
            <a:ext cx="9543889" cy="2003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1" indent="-45720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根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据患者多饮、多尿、多食、体重减轻、视物模糊等表现及空腹和餐后血糖等辅助检查，考虑诊断</a:t>
            </a:r>
            <a:r>
              <a:rPr lang="en-US" altLang="zh-CN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2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型糖尿病。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R="0" lvl="1" indent="-45720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患者需要糖尿病饮食，适当锻炼，减体重，遵医嘱规律用药，平时自我监测血糖，定期查血糖、糖化血红蛋白、血脂、血压等各项指标，确保达标。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1371896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思考题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剪去对角 3"/>
          <p:cNvSpPr/>
          <p:nvPr>
            <p:custDataLst>
              <p:tags r:id="rId2"/>
            </p:custDataLst>
          </p:nvPr>
        </p:nvSpPr>
        <p:spPr>
          <a:xfrm>
            <a:off x="561704" y="1462910"/>
            <a:ext cx="10970056" cy="5225274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761999" y="1675739"/>
            <a:ext cx="9543889" cy="318292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1" indent="-45720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甲状腺功能亢进症的临床表现包括哪些？</a:t>
            </a:r>
            <a:endParaRPr lang="en-US" altLang="zh-CN" sz="2000" b="1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R="0" lvl="1" indent="-45720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如何诊断甲亢？</a:t>
            </a:r>
            <a:endParaRPr lang="en-US" altLang="zh-CN" sz="2000" b="1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R="0" lvl="1" indent="-45720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甲亢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治疗方法包括哪些？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R="0" lvl="1" indent="-45720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糖尿病临床分那些类型？</a:t>
            </a:r>
            <a:endParaRPr lang="en-US" altLang="zh-CN" sz="2000" b="1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R="0" lvl="1" indent="-45720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糖尿病临床表现和并发症包括哪些？</a:t>
            </a:r>
            <a:endParaRPr lang="en-US" altLang="zh-CN" sz="2000" b="1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pPr marR="0" lvl="1" indent="-457200" fontAlgn="base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>
                <a:srgbClr val="127FB8"/>
              </a:buClr>
              <a:buSzPct val="100000"/>
              <a:buFont typeface="Wingdings" panose="05000000000000000000" pitchFamily="2" charset="2"/>
              <a:buChar char="þ"/>
              <a:defRPr/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糖尿病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微软雅黑" panose="020B0503020204020204" charset="-122"/>
              </a:rPr>
              <a:t>治疗方法包括哪些？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中</a:t>
              </a:r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南大学出</a:t>
              </a:r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824875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甲状腺功能亢进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21086" y="1952625"/>
            <a:ext cx="6110672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algn="just" fontAlgn="auto">
              <a:lnSpc>
                <a:spcPct val="150000"/>
              </a:lnSpc>
            </a:pPr>
            <a:r>
              <a:rPr lang="zh-CN" altLang="en-US" sz="2000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sz="2000" b="1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sz="2000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2000" b="1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定义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甲状腺功能亢进症（简称甲亢）是各种原因导致甲状腺激素分泌过多引起的一组临床综合征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。临床上以高代谢综合征和甲状腺肿大为主要表现。</a:t>
            </a:r>
            <a:endParaRPr lang="en-US" altLang="zh-CN" sz="200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</a:pPr>
            <a:r>
              <a:rPr lang="zh-CN" altLang="en-US" sz="2000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sz="2000" b="1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en-US" sz="2000" b="1" smtClean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）常见病因</a:t>
            </a:r>
            <a:endParaRPr lang="zh-CN" altLang="en-US" sz="20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 algn="just">
              <a:buAutoNum type="arabicPeriod"/>
            </a:pP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弥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漫性毒性甲状腺肿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(Graves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病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：最常见</a:t>
            </a:r>
            <a:endParaRPr lang="en-US" altLang="zh-CN" sz="200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 algn="just">
              <a:buAutoNum type="arabicPeriod"/>
            </a:pP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结节性毒性甲状腺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肿</a:t>
            </a:r>
            <a:endParaRPr lang="en-US" altLang="zh-CN" sz="200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 algn="just">
              <a:buAutoNum type="arabicPeriod"/>
            </a:pP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甲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状腺自主高功能腺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瘤等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/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en-US" altLang="zh-CN" sz="2000" smtClean="0">
                <a:latin typeface="微软雅黑" panose="020B0503020204020204" charset="-122"/>
                <a:ea typeface="微软雅黑" panose="020B0503020204020204" charset="-122"/>
              </a:rPr>
              <a:t>.  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非甲状腺功能亢进类型：破坏性甲状腺毒症、服用外源性甲状腺激素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2391410"/>
            <a:ext cx="4291965" cy="2592705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6370380" cy="503984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ts val="1000"/>
              </a:spcBef>
              <a:buSzPct val="100000"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一、甲状腺功能亢</a:t>
            </a:r>
            <a:r>
              <a:rPr lang="zh-CN" altLang="en-US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进症</a:t>
            </a:r>
            <a:r>
              <a:rPr lang="en-US" altLang="zh-CN" sz="2800" b="1" spc="388" smtClean="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-Graves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病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589" y="2106295"/>
            <a:ext cx="3570151" cy="3616325"/>
          </a:xfrm>
          <a:prstGeom prst="rect">
            <a:avLst/>
          </a:prstGeom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89567" y="1715770"/>
            <a:ext cx="6842192" cy="446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chemeClr val="bg1"/>
              </a:buClr>
            </a:pPr>
            <a:r>
              <a:rPr lang="en-US" altLang="zh-CN" b="1">
                <a:ea typeface="宋体" panose="02010600030101010101" pitchFamily="2" charset="-122"/>
              </a:rPr>
              <a:t>                           </a:t>
            </a:r>
            <a:r>
              <a:rPr lang="en-US" altLang="zh-CN" sz="2800" b="1">
                <a:ea typeface="宋体" panose="02010600030101010101" pitchFamily="2" charset="-122"/>
              </a:rPr>
              <a:t>Graves</a:t>
            </a:r>
            <a:endParaRPr lang="en-US" altLang="zh-CN" sz="2800" b="1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2800">
                <a:ea typeface="宋体" panose="02010600030101010101" pitchFamily="2" charset="-122"/>
              </a:rPr>
              <a:t>Graves</a:t>
            </a:r>
            <a:r>
              <a:rPr lang="zh-CN" altLang="en-US" sz="2800">
                <a:ea typeface="宋体" panose="02010600030101010101" pitchFamily="2" charset="-122"/>
              </a:rPr>
              <a:t>病</a:t>
            </a:r>
            <a:r>
              <a:rPr lang="en-US" altLang="zh-CN" sz="2800">
                <a:ea typeface="宋体" panose="02010600030101010101" pitchFamily="2" charset="-122"/>
              </a:rPr>
              <a:t>(</a:t>
            </a:r>
            <a:r>
              <a:rPr lang="zh-CN" altLang="en-US" sz="2800">
                <a:ea typeface="宋体" panose="02010600030101010101" pitchFamily="2" charset="-122"/>
              </a:rPr>
              <a:t>简称</a:t>
            </a:r>
            <a:r>
              <a:rPr lang="en-US" altLang="zh-CN" sz="2800">
                <a:ea typeface="宋体" panose="02010600030101010101" pitchFamily="2" charset="-122"/>
              </a:rPr>
              <a:t>GD)</a:t>
            </a:r>
            <a:r>
              <a:rPr lang="zh-CN" altLang="en-US" sz="2800">
                <a:ea typeface="宋体" panose="02010600030101010101" pitchFamily="2" charset="-122"/>
              </a:rPr>
              <a:t>又称毒性弥漫性甲状腺肿或</a:t>
            </a:r>
            <a:r>
              <a:rPr lang="en-US" altLang="zh-CN" sz="2800">
                <a:ea typeface="宋体" panose="02010600030101010101" pitchFamily="2" charset="-122"/>
              </a:rPr>
              <a:t>Basedow</a:t>
            </a:r>
            <a:r>
              <a:rPr lang="zh-CN" altLang="en-US" sz="2800">
                <a:ea typeface="宋体" panose="02010600030101010101" pitchFamily="2" charset="-122"/>
              </a:rPr>
              <a:t>病，是一种伴甲状腺激素（</a:t>
            </a:r>
            <a:r>
              <a:rPr lang="en-US" altLang="zh-CN" sz="2800">
                <a:ea typeface="宋体" panose="02010600030101010101" pitchFamily="2" charset="-122"/>
              </a:rPr>
              <a:t>TH</a:t>
            </a:r>
            <a:r>
              <a:rPr lang="zh-CN" altLang="en-US" sz="2800">
                <a:ea typeface="宋体" panose="02010600030101010101" pitchFamily="2" charset="-122"/>
              </a:rPr>
              <a:t>）分泌增多的器官特异性自身免疫病。西方国家报告本病的患病率</a:t>
            </a:r>
            <a:r>
              <a:rPr lang="en-US" altLang="zh-CN" sz="2800">
                <a:ea typeface="宋体" panose="02010600030101010101" pitchFamily="2" charset="-122"/>
              </a:rPr>
              <a:t>1.1%~1.6%</a:t>
            </a:r>
            <a:r>
              <a:rPr lang="zh-CN" altLang="en-US" sz="2800">
                <a:ea typeface="宋体" panose="02010600030101010101" pitchFamily="2" charset="-122"/>
              </a:rPr>
              <a:t>，我国学者报告为</a:t>
            </a:r>
            <a:r>
              <a:rPr lang="en-US" altLang="zh-CN" sz="2800">
                <a:ea typeface="宋体" panose="02010600030101010101" pitchFamily="2" charset="-122"/>
              </a:rPr>
              <a:t>1.2%</a:t>
            </a:r>
            <a:r>
              <a:rPr lang="zh-CN" altLang="en-US" sz="2800">
                <a:ea typeface="宋体" panose="02010600030101010101" pitchFamily="2" charset="-122"/>
              </a:rPr>
              <a:t>，女性显著高发，女：男＝</a:t>
            </a:r>
            <a:r>
              <a:rPr lang="en-US" altLang="zh-CN" sz="2800">
                <a:ea typeface="宋体" panose="02010600030101010101" pitchFamily="2" charset="-122"/>
              </a:rPr>
              <a:t>4~6:1</a:t>
            </a:r>
            <a:r>
              <a:rPr lang="zh-CN" altLang="en-US" sz="2800">
                <a:ea typeface="宋体" panose="02010600030101010101" pitchFamily="2" charset="-122"/>
              </a:rPr>
              <a:t>，高发年龄以</a:t>
            </a:r>
            <a:r>
              <a:rPr lang="en-US" altLang="zh-CN" sz="2800">
                <a:ea typeface="宋体" panose="02010600030101010101" pitchFamily="2" charset="-122"/>
              </a:rPr>
              <a:t>20~50</a:t>
            </a:r>
            <a:r>
              <a:rPr lang="zh-CN" altLang="en-US" sz="2800">
                <a:ea typeface="宋体" panose="02010600030101010101" pitchFamily="2" charset="-122"/>
              </a:rPr>
              <a:t>岁多见。临床上以突眼、甲状腺肿大、高代谢症候群为特征。</a:t>
            </a:r>
            <a:endParaRPr lang="zh-CN" altLang="en-US" sz="2800">
              <a:ea typeface="宋体" panose="02010600030101010101" pitchFamily="2" charset="-122"/>
            </a:endParaRPr>
          </a:p>
          <a:p>
            <a:pPr eaLnBrk="1" hangingPunct="1">
              <a:buClr>
                <a:schemeClr val="bg1"/>
              </a:buClr>
            </a:pPr>
            <a:endParaRPr lang="zh-CN" altLang="en-US" sz="32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TABLE_BEAUTIFY" val="smartTable{9294288b-bc6e-40b6-80bb-dade9f71674a}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8328</Words>
  <Application>WPS 演示</Application>
  <PresentationFormat>宽屏</PresentationFormat>
  <Paragraphs>834</Paragraphs>
  <Slides>74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74</vt:i4>
      </vt:variant>
    </vt:vector>
  </HeadingPairs>
  <TitlesOfParts>
    <vt:vector size="90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隶书</vt:lpstr>
      <vt:lpstr>Arial Unicode MS</vt:lpstr>
      <vt:lpstr>楷体_GB2312</vt:lpstr>
      <vt:lpstr>Times New Roman</vt:lpstr>
      <vt:lpstr>Times New Roman</vt:lpstr>
      <vt:lpstr>Symbol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Administrator</cp:lastModifiedBy>
  <cp:revision>297</cp:revision>
  <dcterms:created xsi:type="dcterms:W3CDTF">2019-11-11T13:37:00Z</dcterms:created>
  <dcterms:modified xsi:type="dcterms:W3CDTF">2025-09-08T02:03:43Z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F47900CFCF14428F81F766D8B14004F0</vt:lpwstr>
  </property>
</Properties>
</file>